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83" r:id="rId2"/>
    <p:sldId id="258" r:id="rId3"/>
    <p:sldId id="259" r:id="rId4"/>
    <p:sldId id="292" r:id="rId5"/>
    <p:sldId id="277" r:id="rId6"/>
    <p:sldId id="268" r:id="rId7"/>
    <p:sldId id="296" r:id="rId8"/>
    <p:sldId id="298" r:id="rId9"/>
    <p:sldId id="297" r:id="rId10"/>
    <p:sldId id="291" r:id="rId11"/>
    <p:sldId id="309" r:id="rId12"/>
    <p:sldId id="260" r:id="rId13"/>
    <p:sldId id="269" r:id="rId14"/>
    <p:sldId id="300" r:id="rId15"/>
    <p:sldId id="261" r:id="rId16"/>
    <p:sldId id="299" r:id="rId17"/>
    <p:sldId id="302" r:id="rId18"/>
    <p:sldId id="301" r:id="rId19"/>
    <p:sldId id="262" r:id="rId20"/>
    <p:sldId id="303" r:id="rId21"/>
    <p:sldId id="276" r:id="rId22"/>
    <p:sldId id="270" r:id="rId23"/>
    <p:sldId id="290" r:id="rId24"/>
    <p:sldId id="293" r:id="rId25"/>
    <p:sldId id="263" r:id="rId26"/>
    <p:sldId id="275" r:id="rId27"/>
    <p:sldId id="304" r:id="rId28"/>
    <p:sldId id="306" r:id="rId29"/>
    <p:sldId id="305" r:id="rId30"/>
    <p:sldId id="294" r:id="rId31"/>
    <p:sldId id="264" r:id="rId32"/>
    <p:sldId id="274" r:id="rId33"/>
    <p:sldId id="265" r:id="rId34"/>
    <p:sldId id="273" r:id="rId35"/>
    <p:sldId id="266" r:id="rId36"/>
    <p:sldId id="272" r:id="rId37"/>
    <p:sldId id="307" r:id="rId38"/>
    <p:sldId id="295" r:id="rId39"/>
    <p:sldId id="267" r:id="rId40"/>
    <p:sldId id="308" r:id="rId41"/>
    <p:sldId id="271" r:id="rId42"/>
    <p:sldId id="278" r:id="rId43"/>
    <p:sldId id="285" r:id="rId44"/>
    <p:sldId id="286" r:id="rId45"/>
    <p:sldId id="289" r:id="rId46"/>
    <p:sldId id="28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08" autoAdjust="0"/>
  </p:normalViewPr>
  <p:slideViewPr>
    <p:cSldViewPr>
      <p:cViewPr varScale="1">
        <p:scale>
          <a:sx n="67" d="100"/>
          <a:sy n="67" d="100"/>
        </p:scale>
        <p:origin x="-14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231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BA192C-23CD-4BE4-8CE3-6102EB92AB90}" type="datetimeFigureOut">
              <a:rPr lang="en-US" smtClean="0"/>
              <a:pPr/>
              <a:t>4/10/2014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EA20C3-AB99-4A14-8C7E-98CF5D073761}" type="slidenum">
              <a:rPr lang="en-US" smtClean="0"/>
              <a:pPr/>
              <a:t>‹#›</a:t>
            </a:fld>
            <a:endParaRPr lang="en-US"/>
          </a:p>
        </p:txBody>
      </p:sp>
    </p:spTree>
    <p:extLst>
      <p:ext uri="{BB962C8B-B14F-4D97-AF65-F5344CB8AC3E}">
        <p14:creationId xmlns:p14="http://schemas.microsoft.com/office/powerpoint/2010/main" val="53354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588A37-027A-4690-908B-23D4DC8CD02C}" type="datetimeFigureOut">
              <a:rPr lang="en-US" smtClean="0"/>
              <a:pPr/>
              <a:t>4/10/2014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004C49-D9FD-4CAD-9BF0-5868BC157294}" type="slidenum">
              <a:rPr lang="en-US" smtClean="0"/>
              <a:pPr/>
              <a:t>‹#›</a:t>
            </a:fld>
            <a:endParaRPr lang="en-US"/>
          </a:p>
        </p:txBody>
      </p:sp>
    </p:spTree>
    <p:extLst>
      <p:ext uri="{BB962C8B-B14F-4D97-AF65-F5344CB8AC3E}">
        <p14:creationId xmlns:p14="http://schemas.microsoft.com/office/powerpoint/2010/main" val="236414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 image</a:t>
            </a:r>
            <a:r>
              <a:rPr lang="en-US" baseline="0" dirty="0" smtClean="0"/>
              <a:t> retrieved on 1/29/2012 from</a:t>
            </a:r>
            <a:r>
              <a:rPr lang="en-US" dirty="0" smtClean="0"/>
              <a:t> http://ed101.bu.edu/StudentDoc/current/ED101fa10/hillaryw/Images/southwest_landscape.jpg</a:t>
            </a:r>
          </a:p>
        </p:txBody>
      </p:sp>
      <p:sp>
        <p:nvSpPr>
          <p:cNvPr id="4" name="Slide Number Placeholder 3"/>
          <p:cNvSpPr>
            <a:spLocks noGrp="1"/>
          </p:cNvSpPr>
          <p:nvPr>
            <p:ph type="sldNum" sz="quarter" idx="10"/>
          </p:nvPr>
        </p:nvSpPr>
        <p:spPr/>
        <p:txBody>
          <a:bodyPr/>
          <a:lstStyle/>
          <a:p>
            <a:fld id="{4F3D1A7A-A5E6-408E-AF59-F42C3182357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Only place in the United States where four states borders meet. Location was established in 1861 as the southwest corner of the Colorado Territory. Monument was completely rebuilt in 1992, and in 2010. Can stand/sit on the marker.</a:t>
            </a:r>
          </a:p>
          <a:p>
            <a:endParaRPr lang="en-US" baseline="0" dirty="0" smtClean="0"/>
          </a:p>
          <a:p>
            <a:r>
              <a:rPr lang="en-US" baseline="0" dirty="0" smtClean="0"/>
              <a:t>Four Corners marker &amp; monument images retrieved 4/15/12 from http://en.wikipedia.org/wiki/Four_Corners_Monument</a:t>
            </a:r>
          </a:p>
          <a:p>
            <a:r>
              <a:rPr lang="en-US" baseline="0" dirty="0" smtClean="0"/>
              <a:t>Overview map retrieved 4/15/12 from http://www.sevendirections.net/english/southwest/Southwest_overview.html</a:t>
            </a:r>
          </a:p>
          <a:p>
            <a:r>
              <a:rPr lang="en-US" baseline="0" dirty="0" smtClean="0"/>
              <a:t>Detail map retrieved 4/15/12 from http://www.saintjohnschurch.info/aboutsaintjohns.php</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Dream catcher</a:t>
            </a:r>
            <a:r>
              <a:rPr lang="en-US" baseline="0" dirty="0" smtClean="0"/>
              <a:t> instructions retrieved 4/21/12 from http://www.dream-catchers.org/make-dream-catchers-kids.php</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irrigation: adding water to land so crops will grow</a:t>
            </a:r>
          </a:p>
          <a:p>
            <a:r>
              <a:rPr lang="en-US" dirty="0" smtClean="0"/>
              <a:t>aqueduct: </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a pipe or canal for carrying a large quantity</a:t>
            </a:r>
            <a:r>
              <a:rPr kumimoji="0" lang="en-US" sz="1200" b="0" i="0" u="none" strike="noStrike" kern="1200" cap="none" spc="0" normalizeH="0" noProof="0" dirty="0" smtClean="0">
                <a:ln>
                  <a:noFill/>
                </a:ln>
                <a:solidFill>
                  <a:schemeClr val="dk1"/>
                </a:solidFill>
                <a:effectLst/>
                <a:uLnTx/>
                <a:uFillTx/>
                <a:latin typeface="+mn-lt"/>
                <a:ea typeface="+mn-ea"/>
                <a:cs typeface="+mn-cs"/>
              </a:rPr>
              <a:t> of water from one place to another</a:t>
            </a:r>
          </a:p>
          <a:p>
            <a:endParaRPr lang="en-US" dirty="0" smtClean="0"/>
          </a:p>
          <a:p>
            <a:r>
              <a:rPr lang="en-US" dirty="0" smtClean="0"/>
              <a:t>Jack Swilling image retrieved 4/16/12 from http://en.wikipedia.org/wiki/Jack_Swilling</a:t>
            </a:r>
          </a:p>
          <a:p>
            <a:r>
              <a:rPr lang="en-US" dirty="0" smtClean="0"/>
              <a:t>Aerial</a:t>
            </a:r>
            <a:r>
              <a:rPr lang="en-US" baseline="0" dirty="0" smtClean="0"/>
              <a:t> view of Phoenix (1885) retrieved 4/16/12 from http://en.wikipedia.org/wiki/File:Phoenix1885-AerialMap_HiRes.jpg</a:t>
            </a:r>
          </a:p>
          <a:p>
            <a:r>
              <a:rPr lang="en-US" baseline="0" dirty="0" smtClean="0"/>
              <a:t>CAP map retrieved 4/16/12 from http://www.cap-az.com/Portals/1/Skins/cap/images/main-map-large.jpg</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CAP video retrieved 4/16/12 from http://www.youtube.com/watch?NR=1&amp;v=yl43kxHQuo8 (1:51)</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 </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a wall built across a river to stop the flow of water</a:t>
            </a:r>
          </a:p>
          <a:p>
            <a:r>
              <a:rPr kumimoji="0" lang="en-US" sz="1200" b="0" i="0" u="none" strike="noStrike" kern="1200" cap="none" spc="0" normalizeH="0" baseline="0" noProof="0" dirty="0" smtClean="0">
                <a:ln>
                  <a:noFill/>
                </a:ln>
                <a:solidFill>
                  <a:schemeClr val="dk1"/>
                </a:solidFill>
                <a:effectLst/>
                <a:uLnTx/>
                <a:uFillTx/>
                <a:latin typeface="+mn-lt"/>
                <a:ea typeface="+mn-ea"/>
                <a:cs typeface="+mn-cs"/>
              </a:rPr>
              <a:t>hydroelectric power: electricity made by moving water</a:t>
            </a:r>
          </a:p>
          <a:p>
            <a:r>
              <a:rPr kumimoji="0" lang="en-US" sz="1200" b="0" i="0" u="none" strike="noStrike" kern="1200" cap="none" spc="0" normalizeH="0" baseline="0" noProof="0" dirty="0" smtClean="0">
                <a:ln>
                  <a:noFill/>
                </a:ln>
                <a:solidFill>
                  <a:schemeClr val="dk1"/>
                </a:solidFill>
                <a:effectLst/>
                <a:uLnTx/>
                <a:uFillTx/>
                <a:latin typeface="+mn-lt"/>
                <a:ea typeface="+mn-ea"/>
                <a:cs typeface="+mn-cs"/>
              </a:rPr>
              <a:t>Colorado River diverted through tunnels while dam being built.</a:t>
            </a:r>
            <a:endParaRPr lang="en-US" dirty="0" smtClean="0"/>
          </a:p>
          <a:p>
            <a:endParaRPr lang="en-US" dirty="0" smtClean="0"/>
          </a:p>
          <a:p>
            <a:r>
              <a:rPr lang="en-US" dirty="0" smtClean="0"/>
              <a:t>Hoover Dam</a:t>
            </a:r>
            <a:r>
              <a:rPr lang="en-US" baseline="0" dirty="0" smtClean="0"/>
              <a:t> image retrieved 4/16/12 from http://www.desertusa.com/mag09/dec09/hoover-dam-bridge.html</a:t>
            </a:r>
          </a:p>
          <a:p>
            <a:r>
              <a:rPr lang="en-US" baseline="0" dirty="0" smtClean="0"/>
              <a:t>Diagrams retrieved 4/16/12 from http://www.usbr.gov/lc/hooverdam/educate/hoovered.pdf</a:t>
            </a:r>
          </a:p>
          <a:p>
            <a:r>
              <a:rPr lang="en-US" baseline="0" dirty="0" smtClean="0"/>
              <a:t>Fun fact retrieved 4/16/12 from http://www.usbr.gov/lc/hooverdam/educate/kidfacts.html</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Exterior video retrieved 4/16/12 from http://www.youtube.com/watch?v=BoJ7X2CQfQI (1:32)</a:t>
            </a:r>
          </a:p>
          <a:p>
            <a:r>
              <a:rPr lang="en-US" dirty="0" smtClean="0"/>
              <a:t>Creation time</a:t>
            </a:r>
            <a:r>
              <a:rPr lang="en-US" baseline="0" dirty="0" smtClean="0"/>
              <a:t> lapse video retrieved 4/16/12 from http://www.youtube.com/watch?v=GCi4-Lj-3j8 (0:31)</a:t>
            </a:r>
          </a:p>
          <a:p>
            <a:r>
              <a:rPr lang="en-US" baseline="0" dirty="0" smtClean="0"/>
              <a:t>Video merged with Windows Movie Maker</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Interior video retrieved 4/16/12 from http://www.youtube.com/watch?v=JRsMm8AFafg (5:47)</a:t>
            </a:r>
          </a:p>
          <a:p>
            <a:r>
              <a:rPr lang="en-US" baseline="0" dirty="0" smtClean="0"/>
              <a:t>Fun facts retrieved 4/16/12 from http://www.usbr.gov/lc/hooverdam/educate/kidfacts.html</a:t>
            </a:r>
          </a:p>
          <a:p>
            <a:r>
              <a:rPr lang="en-US" baseline="0" dirty="0" smtClean="0"/>
              <a:t>Diagrams retrieved 4/16/12 from http://www.usbr.gov/lc/hooverdam/educate/hoovered.pdf</a:t>
            </a:r>
          </a:p>
        </p:txBody>
      </p:sp>
      <p:sp>
        <p:nvSpPr>
          <p:cNvPr id="4" name="Slide Number Placeholder 3"/>
          <p:cNvSpPr>
            <a:spLocks noGrp="1"/>
          </p:cNvSpPr>
          <p:nvPr>
            <p:ph type="sldNum" sz="quarter" idx="10"/>
          </p:nvPr>
        </p:nvSpPr>
        <p:spPr/>
        <p:txBody>
          <a:bodyPr/>
          <a:lstStyle/>
          <a:p>
            <a:fld id="{B7004C49-D9FD-4CAD-9BF0-5868BC15729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 Parks Service Grand Canyon web site</a:t>
            </a:r>
            <a:r>
              <a:rPr lang="en-US" baseline="0" dirty="0" smtClean="0"/>
              <a:t> - http://www.nps.gov/grca</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Text from</a:t>
            </a:r>
            <a:r>
              <a:rPr lang="en-US" baseline="0" dirty="0" smtClean="0"/>
              <a:t> stops audio </a:t>
            </a:r>
            <a:r>
              <a:rPr lang="en-US" baseline="0" smtClean="0"/>
              <a:t>files retrieved 3/2/2012 from http://sas-origin.OnstreamMedia.com/origin/tci/public/4_ROC</a:t>
            </a:r>
            <a:endParaRPr lang="en-US"/>
          </a:p>
        </p:txBody>
      </p:sp>
      <p:sp>
        <p:nvSpPr>
          <p:cNvPr id="4" name="Slide Number Placeholder 3"/>
          <p:cNvSpPr>
            <a:spLocks noGrp="1"/>
          </p:cNvSpPr>
          <p:nvPr>
            <p:ph type="sldNum" sz="quarter" idx="10"/>
          </p:nvPr>
        </p:nvSpPr>
        <p:spPr/>
        <p:txBody>
          <a:bodyPr/>
          <a:lstStyle/>
          <a:p>
            <a:fld id="{4F3D1A7A-A5E6-408E-AF59-F42C3182357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erode: wear away</a:t>
            </a:r>
          </a:p>
          <a:p>
            <a:r>
              <a:rPr lang="en-US" dirty="0" smtClean="0"/>
              <a:t>canyon: </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a deep, narrow valley with steep sides</a:t>
            </a:r>
            <a:endParaRPr lang="en-US" dirty="0" smtClean="0"/>
          </a:p>
          <a:p>
            <a:r>
              <a:rPr lang="en-US" dirty="0" smtClean="0"/>
              <a:t>The Skywalk is managed by the Hualapai</a:t>
            </a:r>
            <a:r>
              <a:rPr lang="en-US" baseline="0" dirty="0" smtClean="0"/>
              <a:t> tribe and opened in 2007. </a:t>
            </a:r>
            <a:r>
              <a:rPr lang="en-US" dirty="0" smtClean="0"/>
              <a:t>Skywalk</a:t>
            </a:r>
            <a:r>
              <a:rPr lang="en-US" baseline="0" dirty="0" smtClean="0"/>
              <a:t> glass is 2.5” thick, and strong enough to support 71 fully loaded Boeing 747 airplanes (71 million pounds).</a:t>
            </a:r>
          </a:p>
          <a:p>
            <a:endParaRPr lang="en-US" baseline="0" dirty="0" smtClean="0"/>
          </a:p>
          <a:p>
            <a:r>
              <a:rPr lang="en-US" dirty="0" smtClean="0"/>
              <a:t>Image retrieved 4/16/12 from http://www.smithsonianmag.com/travel/lifelist-grand-canyon.html#</a:t>
            </a:r>
          </a:p>
          <a:p>
            <a:r>
              <a:rPr lang="en-US" dirty="0" smtClean="0"/>
              <a:t>DUDE canyon formation</a:t>
            </a:r>
            <a:r>
              <a:rPr lang="en-US" baseline="0" dirty="0" smtClean="0"/>
              <a:t> video</a:t>
            </a:r>
            <a:r>
              <a:rPr lang="en-US" dirty="0" smtClean="0"/>
              <a:t> retrieved 4/16/12 from http://www.nps.gov/grca/photosmultimedia/rm_dude200903.htm</a:t>
            </a:r>
          </a:p>
        </p:txBody>
      </p:sp>
      <p:sp>
        <p:nvSpPr>
          <p:cNvPr id="4" name="Slide Number Placeholder 3"/>
          <p:cNvSpPr>
            <a:spLocks noGrp="1"/>
          </p:cNvSpPr>
          <p:nvPr>
            <p:ph type="sldNum" sz="quarter" idx="10"/>
          </p:nvPr>
        </p:nvSpPr>
        <p:spPr/>
        <p:txBody>
          <a:bodyPr/>
          <a:lstStyle/>
          <a:p>
            <a:fld id="{B7004C49-D9FD-4CAD-9BF0-5868BC15729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Grand Canyon </a:t>
            </a:r>
            <a:r>
              <a:rPr lang="en-US" dirty="0" err="1" smtClean="0"/>
              <a:t>Tusayan</a:t>
            </a:r>
            <a:r>
              <a:rPr lang="en-US" dirty="0" smtClean="0"/>
              <a:t> Ruin video retrieved 4/16/12 from http://www.nps.gov/grca/photosmultimedia/200703_gatlin_rm_tusayan-wmv.htm</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video retrieved 4/20/12 from http</a:t>
            </a:r>
            <a:r>
              <a:rPr lang="en-US" smtClean="0"/>
              <a:t>://www.nps.gov/grca/planyourvisit/upload/grca_demo.swf and http://www.youtube.com/watch?v=KM-4KCWJ1YY</a:t>
            </a:r>
            <a:endParaRPr lang="en-US" dirty="0" smtClean="0"/>
          </a:p>
          <a:p>
            <a:r>
              <a:rPr lang="en-US" dirty="0" smtClean="0"/>
              <a:t>Microclimate</a:t>
            </a:r>
            <a:r>
              <a:rPr lang="en-US" baseline="0" dirty="0" smtClean="0"/>
              <a:t> video retrieved 4/20/12 from http://www.nps.gov/grca/photosmultimedia/rangerm00804_microc_wmv.htm - UNUSED</a:t>
            </a:r>
          </a:p>
          <a:p>
            <a:r>
              <a:rPr lang="en-US" dirty="0" smtClean="0"/>
              <a:t>Fly through retrieved 4/16/12 from http://www.nps.gov/grca/photosmultimedia/fly-through.htm - UNUSED</a:t>
            </a:r>
          </a:p>
          <a:p>
            <a:r>
              <a:rPr lang="en-US" dirty="0" smtClean="0"/>
              <a:t>IMAX commercial video retrieved 4/16/12</a:t>
            </a:r>
            <a:r>
              <a:rPr lang="en-US" baseline="0" dirty="0" smtClean="0"/>
              <a:t> from http://www.youtube.com/watch?v=F4qT8W_ws4g (1:47) - UNUSED</a:t>
            </a:r>
            <a:endParaRPr lang="en-US" dirty="0" smtClean="0"/>
          </a:p>
        </p:txBody>
      </p:sp>
      <p:sp>
        <p:nvSpPr>
          <p:cNvPr id="4" name="Slide Number Placeholder 3"/>
          <p:cNvSpPr>
            <a:spLocks noGrp="1"/>
          </p:cNvSpPr>
          <p:nvPr>
            <p:ph type="sldNum" sz="quarter" idx="10"/>
          </p:nvPr>
        </p:nvSpPr>
        <p:spPr/>
        <p:txBody>
          <a:bodyPr/>
          <a:lstStyle/>
          <a:p>
            <a:fld id="{B7004C49-D9FD-4CAD-9BF0-5868BC15729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Economy information retrieved 4/3/12 from http://en.wikipedia.org/wiki/Arizona#Economy </a:t>
            </a:r>
          </a:p>
          <a:p>
            <a:r>
              <a:rPr lang="en-US" dirty="0" smtClean="0"/>
              <a:t>Penny information retrieved 4/3/12 from http://en.wikipedia.org/wiki/Penny_(United_States_coin)</a:t>
            </a:r>
          </a:p>
          <a:p>
            <a:r>
              <a:rPr lang="en-US" dirty="0" smtClean="0"/>
              <a:t>Bisbee,</a:t>
            </a:r>
            <a:r>
              <a:rPr lang="en-US" baseline="0" dirty="0" smtClean="0"/>
              <a:t> AZ copper mine pictures retrieved 4/3/12 from http://www.miningartifacts.org/Arizona-Mines.html</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 Parks Service Carlsbad</a:t>
            </a:r>
            <a:r>
              <a:rPr lang="en-US" baseline="0" dirty="0" smtClean="0"/>
              <a:t> Caverns web site - http://www.nps.gov/cave</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cavern: a large cave</a:t>
            </a:r>
          </a:p>
          <a:p>
            <a:r>
              <a:rPr lang="en-US" dirty="0" smtClean="0"/>
              <a:t>caves: natural underground holes</a:t>
            </a:r>
          </a:p>
          <a:p>
            <a:r>
              <a:rPr lang="en-US" dirty="0" smtClean="0"/>
              <a:t>During</a:t>
            </a:r>
            <a:r>
              <a:rPr lang="en-US" baseline="0" dirty="0" smtClean="0"/>
              <a:t> early exploration of caves, Jim White made a ladder with rope, fence wire, and a hatchet. Used trail made by ball of string to find way back to cavern entrance. Mined guano (bat poop) to sell as fertilizer to California fruit orchards. He also used the guano bucket to transport first tourists in and out of the cavern.</a:t>
            </a:r>
            <a:endParaRPr lang="en-US" dirty="0" smtClean="0"/>
          </a:p>
          <a:p>
            <a:endParaRPr lang="en-US" dirty="0" smtClean="0"/>
          </a:p>
          <a:p>
            <a:r>
              <a:rPr lang="en-US" dirty="0" smtClean="0"/>
              <a:t>Big Room image (color) retrieved 4/17/12 from http://travel.nationalgeographic.com/travel/national-parks/carlsbad-caverns-national-park/</a:t>
            </a:r>
          </a:p>
          <a:p>
            <a:r>
              <a:rPr lang="en-US" dirty="0" smtClean="0"/>
              <a:t>Doll’s Theater in Big Room image retrieved 4/17/12 from http://www.nps.gov/cave/photosmultimedia/index.htm</a:t>
            </a:r>
          </a:p>
          <a:p>
            <a:r>
              <a:rPr lang="en-US" dirty="0" smtClean="0"/>
              <a:t>Jim White images retrieved 4/21/12 from</a:t>
            </a:r>
            <a:r>
              <a:rPr lang="en-US" baseline="0" dirty="0" smtClean="0"/>
              <a:t> http://en.wikipedia.org/wiki/James_Larkin_White</a:t>
            </a:r>
            <a:endParaRPr lang="en-US" dirty="0" smtClean="0"/>
          </a:p>
        </p:txBody>
      </p:sp>
      <p:sp>
        <p:nvSpPr>
          <p:cNvPr id="4" name="Slide Number Placeholder 3"/>
          <p:cNvSpPr>
            <a:spLocks noGrp="1"/>
          </p:cNvSpPr>
          <p:nvPr>
            <p:ph type="sldNum" sz="quarter" idx="10"/>
          </p:nvPr>
        </p:nvSpPr>
        <p:spPr/>
        <p:txBody>
          <a:bodyPr/>
          <a:lstStyle/>
          <a:p>
            <a:fld id="{B7004C49-D9FD-4CAD-9BF0-5868BC15729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speleothem</a:t>
            </a:r>
            <a:r>
              <a:rPr lang="en-US" dirty="0" smtClean="0"/>
              <a:t>: scientific name for cave formations (such as stalactites,</a:t>
            </a:r>
            <a:r>
              <a:rPr lang="en-US" baseline="0" dirty="0" smtClean="0"/>
              <a:t> stalagmites, columns, straws, flowstone, etc)</a:t>
            </a:r>
          </a:p>
          <a:p>
            <a:r>
              <a:rPr lang="en-US" baseline="0" dirty="0" err="1" smtClean="0"/>
              <a:t>speleology</a:t>
            </a:r>
            <a:r>
              <a:rPr lang="en-US" baseline="0" dirty="0" smtClean="0"/>
              <a:t>: scientific exploration and study of caves</a:t>
            </a:r>
          </a:p>
          <a:p>
            <a:r>
              <a:rPr lang="en-US" dirty="0" smtClean="0"/>
              <a:t>Carlsbad Caverns is located</a:t>
            </a:r>
            <a:r>
              <a:rPr lang="en-US" baseline="0" dirty="0" smtClean="0"/>
              <a:t> in the Guadalupe Mountains of southeastern New Mexico.</a:t>
            </a:r>
          </a:p>
          <a:p>
            <a:r>
              <a:rPr lang="en-US" baseline="0" dirty="0" smtClean="0"/>
              <a:t>Big Room is 3</a:t>
            </a:r>
            <a:r>
              <a:rPr lang="en-US" baseline="30000" dirty="0" smtClean="0"/>
              <a:t>rd</a:t>
            </a:r>
            <a:r>
              <a:rPr lang="en-US" baseline="0" dirty="0" smtClean="0"/>
              <a:t> largest cavern chamber in US, 7</a:t>
            </a:r>
            <a:r>
              <a:rPr lang="en-US" baseline="30000" dirty="0" smtClean="0"/>
              <a:t>th</a:t>
            </a:r>
            <a:r>
              <a:rPr lang="en-US" baseline="0" dirty="0" smtClean="0"/>
              <a:t> largest in the world.</a:t>
            </a:r>
          </a:p>
          <a:p>
            <a:endParaRPr lang="en-US" dirty="0" smtClean="0"/>
          </a:p>
          <a:p>
            <a:r>
              <a:rPr lang="en-US" dirty="0" smtClean="0"/>
              <a:t>Map retrieved 4/17/12 from http://www.flickr.com/photos/31727570@N07/4415310042/</a:t>
            </a:r>
          </a:p>
        </p:txBody>
      </p:sp>
      <p:sp>
        <p:nvSpPr>
          <p:cNvPr id="4" name="Slide Number Placeholder 3"/>
          <p:cNvSpPr>
            <a:spLocks noGrp="1"/>
          </p:cNvSpPr>
          <p:nvPr>
            <p:ph type="sldNum" sz="quarter" idx="10"/>
          </p:nvPr>
        </p:nvSpPr>
        <p:spPr/>
        <p:txBody>
          <a:bodyPr/>
          <a:lstStyle/>
          <a:p>
            <a:fld id="{B7004C49-D9FD-4CAD-9BF0-5868BC15729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Entrance picture shows winding path into caverns, takes you to 750 feet below surface. Bat amphitheater is located just above path. Visitor</a:t>
            </a:r>
            <a:r>
              <a:rPr lang="en-US" baseline="0" dirty="0" smtClean="0"/>
              <a:t> Center and 2 elevators were added in 1932.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Carlsbad</a:t>
            </a:r>
            <a:r>
              <a:rPr lang="en-US" baseline="0" dirty="0" smtClean="0"/>
              <a:t> Caverns part 1 (Big Room) video </a:t>
            </a:r>
            <a:r>
              <a:rPr lang="en-US" dirty="0" smtClean="0"/>
              <a:t>retrieved 4/17/12 from http://www.youtube.com/watch?v=qe7JRilIfi8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Carlsbad</a:t>
            </a:r>
            <a:r>
              <a:rPr lang="en-US" baseline="0" dirty="0" smtClean="0"/>
              <a:t> Caverns part 2 (King’s Palace) video </a:t>
            </a:r>
            <a:r>
              <a:rPr lang="en-US" dirty="0" smtClean="0"/>
              <a:t>retrieved 4/17/12 from http://www.youtube.com/watch?v=MVlDem2TXDg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Cavern entrance image retrieved 4/21/12</a:t>
            </a:r>
            <a:r>
              <a:rPr lang="en-US" baseline="0" dirty="0" smtClean="0"/>
              <a:t> from http://ramblin-rover.blogspot.com/2008/07/carlsbad-caverns-national-park-new.html</a:t>
            </a:r>
            <a:endParaRPr lang="en-US" dirty="0" smtClean="0"/>
          </a:p>
        </p:txBody>
      </p:sp>
      <p:sp>
        <p:nvSpPr>
          <p:cNvPr id="4" name="Slide Number Placeholder 3"/>
          <p:cNvSpPr>
            <a:spLocks noGrp="1"/>
          </p:cNvSpPr>
          <p:nvPr>
            <p:ph type="sldNum" sz="quarter" idx="10"/>
          </p:nvPr>
        </p:nvSpPr>
        <p:spPr/>
        <p:txBody>
          <a:bodyPr/>
          <a:lstStyle/>
          <a:p>
            <a:fld id="{B7004C49-D9FD-4CAD-9BF0-5868BC15729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Bats live in caves from about</a:t>
            </a:r>
            <a:r>
              <a:rPr lang="en-US" baseline="0" dirty="0" smtClean="0"/>
              <a:t> April/May until about October/November. They leave the caves beginning at about sunset, it can take 30 minutes to 3 hours for all bats to leave.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Bat image retrieved 4/17/12 from http://www.nps.gov/bibe/naturescience/interview_bat.htm</a:t>
            </a:r>
          </a:p>
          <a:p>
            <a:r>
              <a:rPr lang="en-US" dirty="0" err="1" smtClean="0"/>
              <a:t>Carslbad</a:t>
            </a:r>
            <a:r>
              <a:rPr lang="en-US" dirty="0" smtClean="0"/>
              <a:t> bats video retrieved 4/17/12 from http://www.youtube.com/watch?v=yLufIO5fZ6o (1:36)</a:t>
            </a:r>
          </a:p>
        </p:txBody>
      </p:sp>
      <p:sp>
        <p:nvSpPr>
          <p:cNvPr id="4" name="Slide Number Placeholder 3"/>
          <p:cNvSpPr>
            <a:spLocks noGrp="1"/>
          </p:cNvSpPr>
          <p:nvPr>
            <p:ph type="sldNum" sz="quarter" idx="10"/>
          </p:nvPr>
        </p:nvSpPr>
        <p:spPr/>
        <p:txBody>
          <a:bodyPr/>
          <a:lstStyle/>
          <a:p>
            <a:fld id="{B7004C49-D9FD-4CAD-9BF0-5868BC15729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Big</a:t>
            </a:r>
            <a:r>
              <a:rPr lang="en-US" baseline="0" dirty="0" smtClean="0"/>
              <a:t> rig image retrieved 3/2/2012 from http://www.autoblog.com/2007/05/09/freighliner-announces-new-big-rig-the-cascadia/</a:t>
            </a:r>
          </a:p>
          <a:p>
            <a:r>
              <a:rPr lang="en-US" baseline="0" dirty="0" smtClean="0"/>
              <a:t>Big rig wav files retrieved 3/2/2012 from http://www.autospeak.com/library.htm</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border: </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a boundary line that separates two places</a:t>
            </a:r>
            <a:endParaRPr lang="en-US" dirty="0" smtClean="0"/>
          </a:p>
          <a:p>
            <a:r>
              <a:rPr lang="en-US" dirty="0" err="1" smtClean="0"/>
              <a:t>maquiladoras</a:t>
            </a:r>
            <a:r>
              <a:rPr lang="en-US" dirty="0" smtClean="0"/>
              <a:t>: </a:t>
            </a:r>
            <a:r>
              <a:rPr lang="en-US" sz="1200" dirty="0" smtClean="0"/>
              <a:t>factories across the border in Mexico</a:t>
            </a:r>
          </a:p>
          <a:p>
            <a:r>
              <a:rPr lang="en-US" sz="1200" dirty="0" smtClean="0"/>
              <a:t>There is a lot of crime (many unsolved murders</a:t>
            </a:r>
            <a:r>
              <a:rPr lang="en-US" sz="1200" baseline="0" dirty="0" smtClean="0"/>
              <a:t> and drug-related crimes</a:t>
            </a:r>
            <a:r>
              <a:rPr lang="en-US" sz="1200" dirty="0" smtClean="0"/>
              <a:t>) in Ciudad</a:t>
            </a:r>
            <a:r>
              <a:rPr lang="en-US" sz="1200" baseline="0" dirty="0" smtClean="0"/>
              <a:t> Juarez.</a:t>
            </a:r>
            <a:endParaRPr lang="en-US" sz="1200" dirty="0" smtClean="0"/>
          </a:p>
          <a:p>
            <a:endParaRPr lang="en-US" dirty="0" smtClean="0"/>
          </a:p>
          <a:p>
            <a:r>
              <a:rPr lang="en-US" dirty="0" smtClean="0"/>
              <a:t>Map</a:t>
            </a:r>
            <a:r>
              <a:rPr lang="en-US" baseline="0" dirty="0" smtClean="0"/>
              <a:t> retrieved 4/20/12 from http://www.nytimes.com/2011/02/15/world/americas/15juarez.html?_r=1</a:t>
            </a:r>
          </a:p>
          <a:p>
            <a:r>
              <a:rPr lang="en-US" dirty="0" smtClean="0"/>
              <a:t>Original border marker images retrieved 4/20/12 from http://newmexiken.com/2012/01/el-paso/</a:t>
            </a:r>
          </a:p>
          <a:p>
            <a:r>
              <a:rPr lang="en-US" dirty="0" smtClean="0"/>
              <a:t>Current border marker image retrieved</a:t>
            </a:r>
            <a:r>
              <a:rPr lang="en-US" baseline="0" dirty="0" smtClean="0"/>
              <a:t> 4/20/12 from http://www.hellonearthblog.com/2012/02/travel-fotos.html#!/2012/02/travel-fotos.html</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rebellion: </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an armed</a:t>
            </a:r>
            <a:r>
              <a:rPr kumimoji="0" lang="en-US" sz="1200" b="0" i="0" u="none" strike="noStrike" kern="1200" cap="none" spc="0" normalizeH="0" noProof="0" dirty="0" smtClean="0">
                <a:ln>
                  <a:noFill/>
                </a:ln>
                <a:solidFill>
                  <a:schemeClr val="dk1"/>
                </a:solidFill>
                <a:effectLst/>
                <a:uLnTx/>
                <a:uFillTx/>
                <a:latin typeface="+mn-lt"/>
                <a:ea typeface="+mn-ea"/>
                <a:cs typeface="+mn-cs"/>
              </a:rPr>
              <a:t> fight against a government</a:t>
            </a:r>
          </a:p>
          <a:p>
            <a:r>
              <a:rPr kumimoji="0" lang="en-US" sz="1200" b="0" i="0" u="none" strike="noStrike" kern="1200" cap="none" spc="0" normalizeH="0" noProof="0" dirty="0" smtClean="0">
                <a:ln>
                  <a:noFill/>
                </a:ln>
                <a:solidFill>
                  <a:schemeClr val="dk1"/>
                </a:solidFill>
                <a:effectLst/>
                <a:uLnTx/>
                <a:uFillTx/>
                <a:latin typeface="+mn-lt"/>
                <a:ea typeface="+mn-ea"/>
                <a:cs typeface="+mn-cs"/>
              </a:rPr>
              <a:t>The rebellion is known</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 as the Texas Revolution or Texas War of Independence. American immigrants to Texas began the rebellion because they disagreed with changes in Mexican government and laws which meant people had less independence and individual rights.</a:t>
            </a:r>
            <a:endParaRPr kumimoji="0" lang="en-US" sz="1200" b="0" i="0" u="none" strike="noStrike" kern="1200" cap="none" spc="0" normalizeH="0" noProof="0" dirty="0" smtClean="0">
              <a:ln>
                <a:noFill/>
              </a:ln>
              <a:solidFill>
                <a:schemeClr val="dk1"/>
              </a:solidFill>
              <a:effectLst/>
              <a:uLnTx/>
              <a:uFillTx/>
              <a:latin typeface="+mn-lt"/>
              <a:ea typeface="+mn-ea"/>
              <a:cs typeface="+mn-cs"/>
            </a:endParaRPr>
          </a:p>
          <a:p>
            <a:endParaRPr kumimoji="0" lang="en-US" sz="1200" b="0" i="0" u="none" strike="noStrike" kern="1200" cap="none" spc="0" normalizeH="0" noProof="0" dirty="0" smtClean="0">
              <a:ln>
                <a:noFill/>
              </a:ln>
              <a:solidFill>
                <a:schemeClr val="dk1"/>
              </a:solidFill>
              <a:effectLst/>
              <a:uLnTx/>
              <a:uFillTx/>
              <a:latin typeface="+mn-lt"/>
              <a:ea typeface="+mn-ea"/>
              <a:cs typeface="+mn-cs"/>
            </a:endParaRPr>
          </a:p>
          <a:p>
            <a:r>
              <a:rPr lang="en-US" dirty="0" smtClean="0"/>
              <a:t>Alamo</a:t>
            </a:r>
            <a:r>
              <a:rPr lang="en-US" baseline="0" dirty="0" smtClean="0"/>
              <a:t> Deconstructed video retrieved 4/20/12 from http://www.youtube.com/watch?v=9dxGZhv4u8Y (2:47)</a:t>
            </a:r>
          </a:p>
          <a:p>
            <a:r>
              <a:rPr lang="en-US" baseline="0" dirty="0" smtClean="0"/>
              <a:t>Alamo (today) image retrieved 4/20/12 from http://aries46.tripod.com/alamo.htm</a:t>
            </a:r>
          </a:p>
          <a:p>
            <a:r>
              <a:rPr lang="en-US" baseline="0" dirty="0" smtClean="0"/>
              <a:t>Alamo movie set image retrieved 4/20/12 from http://www.latinamericanstudies.org/texas.htm</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capital</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 a city where the government</a:t>
            </a:r>
            <a:r>
              <a:rPr kumimoji="0" lang="en-US" sz="1200" b="0" i="0" u="none" strike="noStrike" kern="1200" cap="none" spc="0" normalizeH="0" noProof="0" dirty="0" smtClean="0">
                <a:ln>
                  <a:noFill/>
                </a:ln>
                <a:solidFill>
                  <a:schemeClr val="dk1"/>
                </a:solidFill>
                <a:effectLst/>
                <a:uLnTx/>
                <a:uFillTx/>
                <a:latin typeface="+mn-lt"/>
                <a:ea typeface="+mn-ea"/>
                <a:cs typeface="+mn-cs"/>
              </a:rPr>
              <a:t> of a country or state is located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smtClean="0">
                <a:ln>
                  <a:noFill/>
                </a:ln>
                <a:solidFill>
                  <a:schemeClr val="dk1"/>
                </a:solidFill>
                <a:effectLst/>
                <a:uLnTx/>
                <a:uFillTx/>
                <a:latin typeface="+mn-lt"/>
                <a:ea typeface="+mn-ea"/>
                <a:cs typeface="+mn-cs"/>
              </a:rPr>
              <a:t>Austin</a:t>
            </a:r>
            <a:r>
              <a:rPr kumimoji="0" lang="en-US" sz="1200" b="0" i="0" u="none" strike="noStrike" kern="1200" cap="none" spc="0" normalizeH="0" baseline="0" noProof="0" dirty="0" smtClean="0">
                <a:ln>
                  <a:noFill/>
                </a:ln>
                <a:solidFill>
                  <a:schemeClr val="dk1"/>
                </a:solidFill>
                <a:effectLst/>
                <a:uLnTx/>
                <a:uFillTx/>
                <a:latin typeface="+mn-lt"/>
                <a:ea typeface="+mn-ea"/>
                <a:cs typeface="+mn-cs"/>
              </a:rPr>
              <a:t> Capitol building is taller (308 ft) than the US Capitol (298 ft) in Washington, D.C.</a:t>
            </a:r>
            <a:endParaRPr kumimoji="0" lang="en-US" sz="1200" b="0" i="0" u="none" strike="noStrike" kern="1200" cap="none" spc="0" normalizeH="0" noProof="0" dirty="0" smtClean="0">
              <a:ln>
                <a:noFill/>
              </a:ln>
              <a:solidFill>
                <a:schemeClr val="dk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dk1"/>
                </a:solidFill>
                <a:effectLst/>
                <a:uLnTx/>
                <a:uFillTx/>
                <a:latin typeface="+mn-lt"/>
                <a:ea typeface="+mn-ea"/>
                <a:cs typeface="+mn-cs"/>
              </a:rPr>
              <a:t>Local motto is “Keep Austin Weird” – used to promote eccentricity and diversity, and support of local small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dk1"/>
              </a:solidFill>
              <a:effectLst/>
              <a:uLnTx/>
              <a:uFillTx/>
              <a:latin typeface="+mn-lt"/>
              <a:ea typeface="+mn-ea"/>
              <a:cs typeface="+mn-cs"/>
            </a:endParaRPr>
          </a:p>
          <a:p>
            <a:r>
              <a:rPr lang="en-US" dirty="0" smtClean="0"/>
              <a:t>Downtown Austin tour video retrieved 4/20/12 from http://www.youtube.com/watch?v=t6Wi_ptZ35A (2:21)</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an estimated 750,000</a:t>
            </a:r>
            <a:r>
              <a:rPr lang="en-US" baseline="0" dirty="0" smtClean="0"/>
              <a:t> to 1.5 million bats in the colony, the population of Austin is about 750,000 people. The bats are a tourist attraction, and are used as a feature of the “Keep Austin Weird” campaign.</a:t>
            </a:r>
            <a:endParaRPr lang="en-US" dirty="0" smtClean="0"/>
          </a:p>
          <a:p>
            <a:endParaRPr lang="en-US" dirty="0" smtClean="0"/>
          </a:p>
          <a:p>
            <a:r>
              <a:rPr lang="en-US" dirty="0" smtClean="0"/>
              <a:t>Bridge images retrieved 4/21/12</a:t>
            </a:r>
            <a:r>
              <a:rPr lang="en-US" baseline="0" dirty="0" smtClean="0"/>
              <a:t> from http://en.wikipedia.org/wiki/Ann_W._Richards_Congress_Avenue_Bridge#Bats</a:t>
            </a:r>
            <a:endParaRPr lang="en-US" dirty="0" smtClean="0"/>
          </a:p>
          <a:p>
            <a:r>
              <a:rPr lang="en-US" dirty="0" smtClean="0"/>
              <a:t>Austin bats video retrieved 4/20/12 from http://www.youtube.com/watch?v=Ozv5N9boE9k (1:38)</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Indian Removal Act of 1830 forced relocation of many Cherokee (in 1838), Muscogee aka Creek (in 1834), Seminole (in 1832), Chickasaw (in 1837), and Choctaw (in 1831)</a:t>
            </a:r>
            <a:r>
              <a:rPr lang="en-US" baseline="0" dirty="0" smtClean="0"/>
              <a:t> from their homelands in the southeast to the Indian Territory in what is now eastern Oklahoma. Many died of exposure, disease, or starvation, including 4,000 of the 15,000 relocated Cherokee.</a:t>
            </a:r>
            <a:endParaRPr lang="en-US" dirty="0" smtClean="0"/>
          </a:p>
          <a:p>
            <a:endParaRPr lang="en-US" dirty="0" smtClean="0"/>
          </a:p>
          <a:p>
            <a:r>
              <a:rPr lang="en-US" dirty="0" smtClean="0"/>
              <a:t>Map</a:t>
            </a:r>
            <a:r>
              <a:rPr lang="en-US" baseline="0" dirty="0" smtClean="0"/>
              <a:t> and sign images retrieved 4/21/12 from http://en.wikipedia.org/wiki/Trail_of_tears</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Land Rush (from the movie “Far &amp; Away”) video retrieved 4/20/12 from http://www.youtube.com/watch?v=yxaJY8UZxn4</a:t>
            </a:r>
          </a:p>
          <a:p>
            <a:r>
              <a:rPr lang="en-US" dirty="0" smtClean="0"/>
              <a:t>Harper’s Weekly quote retrieved 4/21/12 from http://www.library.cornell.edu/Reps/DOCS/landrush.htm</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Preview</a:t>
            </a:r>
            <a:r>
              <a:rPr lang="en-US" baseline="0" dirty="0" smtClean="0"/>
              <a:t> Land Rush Recreation activity during PowerPoint presentation. Complete actual activity outside due to classroom space constraints. Have color coded role and fate cards, as well as handouts, prepared in advance.</a:t>
            </a:r>
          </a:p>
          <a:p>
            <a:endParaRPr lang="en-US" dirty="0" smtClean="0"/>
          </a:p>
          <a:p>
            <a:r>
              <a:rPr lang="en-US" dirty="0" smtClean="0"/>
              <a:t>Land Rush image retrieved 3/18/2012 from http://csmh.pbworks.com/f/1188532024/okrush89.gif</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04C49-D9FD-4CAD-9BF0-5868BC15729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Navajo name </a:t>
            </a:r>
            <a:r>
              <a:rPr lang="en-US" b="0" dirty="0" err="1" smtClean="0"/>
              <a:t>Tsé</a:t>
            </a:r>
            <a:r>
              <a:rPr lang="en-US" b="0" dirty="0" smtClean="0"/>
              <a:t> </a:t>
            </a:r>
            <a:r>
              <a:rPr lang="en-US" b="0" dirty="0" err="1" smtClean="0"/>
              <a:t>Biiʼ</a:t>
            </a:r>
            <a:r>
              <a:rPr lang="en-US" b="0" dirty="0" smtClean="0"/>
              <a:t> </a:t>
            </a:r>
            <a:r>
              <a:rPr lang="en-US" b="0" dirty="0" err="1" smtClean="0"/>
              <a:t>Ndzisgaii</a:t>
            </a:r>
            <a:r>
              <a:rPr lang="en-US" dirty="0" smtClean="0"/>
              <a:t> meaning </a:t>
            </a:r>
            <a:r>
              <a:rPr lang="en-US" i="0" dirty="0" smtClean="0"/>
              <a:t>valley of the rocks, part of Colorado Plateau, buttes are up to 1000 ft tall</a:t>
            </a:r>
          </a:p>
          <a:p>
            <a:r>
              <a:rPr lang="en-US" dirty="0" smtClean="0"/>
              <a:t>mesa / butte (long u</a:t>
            </a:r>
            <a:r>
              <a:rPr lang="en-US" baseline="0" dirty="0" smtClean="0"/>
              <a:t> sound</a:t>
            </a:r>
            <a:r>
              <a:rPr lang="en-US" dirty="0" smtClean="0"/>
              <a:t>): flat-topped</a:t>
            </a:r>
            <a:r>
              <a:rPr lang="en-US" baseline="0" dirty="0" smtClean="0"/>
              <a:t> hill</a:t>
            </a:r>
          </a:p>
          <a:p>
            <a:endParaRPr lang="en-US" dirty="0" smtClean="0"/>
          </a:p>
          <a:p>
            <a:r>
              <a:rPr lang="en-US" dirty="0" smtClean="0"/>
              <a:t>Image retrieved 4/15/12</a:t>
            </a:r>
            <a:r>
              <a:rPr lang="en-US" baseline="0" dirty="0" smtClean="0"/>
              <a:t> from http://en.wikipedia.org/wiki/File:Monumentvalley.jpg</a:t>
            </a:r>
          </a:p>
          <a:p>
            <a:r>
              <a:rPr lang="en-US" baseline="0" dirty="0" smtClean="0"/>
              <a:t>Map retrieved 4/15/12 from http://www.firetreeinn.com/mapmvw.html</a:t>
            </a:r>
          </a:p>
          <a:p>
            <a:r>
              <a:rPr lang="en-US" baseline="0" dirty="0" smtClean="0"/>
              <a:t>Butte </a:t>
            </a:r>
            <a:r>
              <a:rPr lang="en-US" baseline="0" dirty="0" err="1" smtClean="0"/>
              <a:t>vs</a:t>
            </a:r>
            <a:r>
              <a:rPr lang="en-US" baseline="0" dirty="0" smtClean="0"/>
              <a:t> Mesa image retrieved 4/16/12 from http://www.geocaching.com/seek/cache_details.aspx?guid=2a8793ac-4589-4255-b540-6cc5c5d54982</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Tour</a:t>
            </a:r>
            <a:r>
              <a:rPr lang="en-US" baseline="0" dirty="0" smtClean="0"/>
              <a:t> video retrieved 4/16/12 from http://www.youtube.com/watch?v=1ASjP9IGrnM (2:04)</a:t>
            </a:r>
            <a:endParaRPr lang="en-US" sz="1200" dirty="0" smtClean="0"/>
          </a:p>
        </p:txBody>
      </p:sp>
      <p:sp>
        <p:nvSpPr>
          <p:cNvPr id="4" name="Slide Number Placeholder 3"/>
          <p:cNvSpPr>
            <a:spLocks noGrp="1"/>
          </p:cNvSpPr>
          <p:nvPr>
            <p:ph type="sldNum" sz="quarter" idx="10"/>
          </p:nvPr>
        </p:nvSpPr>
        <p:spPr/>
        <p:txBody>
          <a:bodyPr/>
          <a:lstStyle/>
          <a:p>
            <a:fld id="{B7004C49-D9FD-4CAD-9BF0-5868BC15729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hogan</a:t>
            </a:r>
            <a:r>
              <a:rPr lang="en-US" dirty="0" smtClean="0"/>
              <a:t>: traditional Navajo home</a:t>
            </a:r>
          </a:p>
          <a:p>
            <a:r>
              <a:rPr lang="en-US" dirty="0" smtClean="0"/>
              <a:t>‘male’ </a:t>
            </a:r>
            <a:r>
              <a:rPr lang="en-US" dirty="0" err="1" smtClean="0"/>
              <a:t>hogan</a:t>
            </a:r>
            <a:r>
              <a:rPr lang="en-US" dirty="0" smtClean="0"/>
              <a:t> with vestibule only used</a:t>
            </a:r>
            <a:r>
              <a:rPr lang="en-US" baseline="0" dirty="0" smtClean="0"/>
              <a:t> for ceremonies, larger ‘female’ </a:t>
            </a:r>
            <a:r>
              <a:rPr lang="en-US" baseline="0" dirty="0" err="1" smtClean="0"/>
              <a:t>hogan</a:t>
            </a:r>
            <a:r>
              <a:rPr lang="en-US" baseline="0" dirty="0" smtClean="0"/>
              <a:t> used as a home </a:t>
            </a:r>
          </a:p>
          <a:p>
            <a:r>
              <a:rPr lang="en-US" baseline="0" dirty="0" smtClean="0"/>
              <a:t>Hogan no longer is used if someone dies in it, lightning strikes near it, or bear rubs against it</a:t>
            </a:r>
          </a:p>
          <a:p>
            <a:endParaRPr lang="en-US" dirty="0" smtClean="0"/>
          </a:p>
          <a:p>
            <a:r>
              <a:rPr lang="en-US" dirty="0" smtClean="0"/>
              <a:t>Hogan image retrieved 4/16/12 from http://www.weblo.com/property/city/Navajo/78611/</a:t>
            </a:r>
          </a:p>
          <a:p>
            <a:r>
              <a:rPr lang="en-US" dirty="0" smtClean="0"/>
              <a:t>Hogan ceiling</a:t>
            </a:r>
            <a:r>
              <a:rPr lang="en-US" baseline="0" dirty="0" smtClean="0"/>
              <a:t> image retrieved 4/16/12 from http://virtualguidebooks.com/Arizona/NorthernArizona/WindowRock/WindowRock.php</a:t>
            </a:r>
          </a:p>
          <a:p>
            <a:r>
              <a:rPr lang="en-US" dirty="0" smtClean="0"/>
              <a:t>Hogan diagram</a:t>
            </a:r>
            <a:r>
              <a:rPr lang="en-US" baseline="0" dirty="0" smtClean="0"/>
              <a:t> retrieved 4/16/12 from http://ocw.nd.edu/architecture/nature-and-the-built-environment/lecture-2/l2-typ-navajo-hogan/image_view_fullscreen</a:t>
            </a:r>
            <a:endParaRPr lang="en-US" dirty="0"/>
          </a:p>
        </p:txBody>
      </p:sp>
      <p:sp>
        <p:nvSpPr>
          <p:cNvPr id="4" name="Slide Number Placeholder 3"/>
          <p:cNvSpPr>
            <a:spLocks noGrp="1"/>
          </p:cNvSpPr>
          <p:nvPr>
            <p:ph type="sldNum" sz="quarter" idx="10"/>
          </p:nvPr>
        </p:nvSpPr>
        <p:spPr/>
        <p:txBody>
          <a:bodyPr/>
          <a:lstStyle/>
          <a:p>
            <a:fld id="{B7004C49-D9FD-4CAD-9BF0-5868BC15729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Sunrise to moonrise video retrieved 4/16/12 from </a:t>
            </a:r>
            <a:r>
              <a:rPr lang="en-US" sz="1200" dirty="0" smtClean="0"/>
              <a:t>http://www.youtube.com/watch?v=ryqdoe6xLs4</a:t>
            </a:r>
            <a:r>
              <a:rPr lang="en-US" sz="1200" baseline="0" dirty="0" smtClean="0"/>
              <a:t> (4:27)</a:t>
            </a:r>
            <a:endParaRPr lang="en-US" sz="1200" dirty="0" smtClean="0"/>
          </a:p>
        </p:txBody>
      </p:sp>
      <p:sp>
        <p:nvSpPr>
          <p:cNvPr id="4" name="Slide Number Placeholder 3"/>
          <p:cNvSpPr>
            <a:spLocks noGrp="1"/>
          </p:cNvSpPr>
          <p:nvPr>
            <p:ph type="sldNum" sz="quarter" idx="10"/>
          </p:nvPr>
        </p:nvSpPr>
        <p:spPr/>
        <p:txBody>
          <a:bodyPr/>
          <a:lstStyle/>
          <a:p>
            <a:fld id="{B7004C49-D9FD-4CAD-9BF0-5868BC15729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2371C2-DEE0-48EB-88C1-A6D80434DC4D}"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371C2-DEE0-48EB-88C1-A6D80434DC4D}"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371C2-DEE0-48EB-88C1-A6D80434DC4D}"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371C2-DEE0-48EB-88C1-A6D80434DC4D}"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371C2-DEE0-48EB-88C1-A6D80434DC4D}"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2371C2-DEE0-48EB-88C1-A6D80434DC4D}"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2371C2-DEE0-48EB-88C1-A6D80434DC4D}" type="datetimeFigureOut">
              <a:rPr lang="en-US" smtClean="0"/>
              <a:pPr/>
              <a:t>4/10/2014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2371C2-DEE0-48EB-88C1-A6D80434DC4D}" type="datetimeFigureOut">
              <a:rPr lang="en-US" smtClean="0"/>
              <a:pPr/>
              <a:t>4/10/2014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371C2-DEE0-48EB-88C1-A6D80434DC4D}" type="datetimeFigureOut">
              <a:rPr lang="en-US" smtClean="0"/>
              <a:pPr/>
              <a:t>4/10/2014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371C2-DEE0-48EB-88C1-A6D80434DC4D}"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371C2-DEE0-48EB-88C1-A6D80434DC4D}"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49251-841A-4EED-93B5-B5580E881A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0000"/>
            <a:lum/>
          </a:blip>
          <a:srcRect/>
          <a:stretch>
            <a:fillRect l="-14000" r="-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371C2-DEE0-48EB-88C1-A6D80434DC4D}" type="datetimeFigureOut">
              <a:rPr lang="en-US" smtClean="0"/>
              <a:pPr/>
              <a:t>4/10/2014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49251-841A-4EED-93B5-B5580E881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upload.wikimedia.org/wikipedia/commons/a/a2/FourCornersByPhilKonstantin.jpg" TargetMode="External"/><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hyperlink" Target="//upload.wikimedia.org/wikipedia/commons/f/ff/Four_Corners,_NM,_reconstructed_monument_in_2010.jpg" TargetMode="External"/><Relationship Id="rId4" Type="http://schemas.openxmlformats.org/officeDocument/2006/relationships/image" Target="../media/image20.jpeg"/><Relationship Id="rId9" Type="http://schemas.openxmlformats.org/officeDocument/2006/relationships/image" Target="../media/image24.wmf"/></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File:Jack_Swilling.JPG" TargetMode="External"/><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hyperlink" Target="//upload.wikimedia.org/wikipedia/commons/4/49/Phoenix1885-AerialMap_HiRes.jpg" TargetMode="Externa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CAP%20AZ.wmv"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Hoover%20Dam%20cx.wmv"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Hoover%20Dam%20in.wmv"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Grand%20Canyon%20DUDE.wmv" TargetMode="Externa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Grand%20Canyon%20ruin.wmv" TargetMode="Externa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GRCA%20aerial.wmv" TargetMode="Externa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hyperlink" Target="http://en.wikipedia.org/wiki/File:James_Larkin_White.jp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hyperlink" Target="http://en.wikipedia.org/wiki/File:Jim_White_Guano_Bucket.jpg" TargetMode="Externa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6.jpeg"/><Relationship Id="rId2" Type="http://schemas.openxmlformats.org/officeDocument/2006/relationships/video" Target="file:///E:\US%20Regions%20Tour\4%20southwest\region%20tour%20powerpoint\Carlsbad%201.wmv" TargetMode="External"/><Relationship Id="rId1" Type="http://schemas.openxmlformats.org/officeDocument/2006/relationships/video" Target="file:///E:\US%20Regions%20Tour\4%20southwest\region%20tour%20powerpoint\Carlsbad%202.wmv" TargetMode="Externa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Carlsbad%20bats.wmv" TargetMode="Externa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3.xml"/><Relationship Id="rId7" Type="http://schemas.openxmlformats.org/officeDocument/2006/relationships/image" Target="../media/image6.wmf"/><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wmf"/><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Alamo.wmv" TargetMode="External"/><Relationship Id="rId6" Type="http://schemas.openxmlformats.org/officeDocument/2006/relationships/image" Target="../media/image80.gif"/><Relationship Id="rId5" Type="http://schemas.openxmlformats.org/officeDocument/2006/relationships/image" Target="../media/image79.jpe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Austin.wmv" TargetMode="External"/><Relationship Id="rId5" Type="http://schemas.openxmlformats.org/officeDocument/2006/relationships/image" Target="../media/image83.jpe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37.xml"/><Relationship Id="rId7" Type="http://schemas.openxmlformats.org/officeDocument/2006/relationships/hyperlink" Target="//upload.wikimedia.org/wikipedia/commons/a/ab/CongressAveBridge-Apr2010.JPG" TargetMode="Externa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Austin%20bats.wmv" TargetMode="Externa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hyperlink" Target="//upload.wikimedia.org/wikipedia/commons/2/2e/Austin_-_bats_watching_3.jpg" TargetMode="External"/><Relationship Id="rId9" Type="http://schemas.openxmlformats.org/officeDocument/2006/relationships/image" Target="../media/image24.wmf"/></Relationships>
</file>

<file path=ppt/slides/_rels/slide3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hyperlink" Target="//upload.wikimedia.org/wikipedia/commons/1/16/Trails_of_Tears_en.png" TargetMode="External"/><Relationship Id="rId7" Type="http://schemas.openxmlformats.org/officeDocument/2006/relationships/image" Target="../media/image24.wm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hyperlink" Target="//upload.wikimedia.org/wikipedia/commons/4/4e/Trail_of_tears_sign.jpg" TargetMode="Externa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Land%20Rush.wmv" TargetMode="Externa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4.gif"/></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file:///E:\US%20Regions%20Tour\4%20southwest\region%20tour%20powerpoint\big%20rig%20starts.wav" TargetMode="External"/><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Mon%20Valley%20Tour.wmv"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file:///E:\US%20Regions%20Tour\4%20southwest\region%20tour%20powerpoint\Mon%20Valley%20Day.wmv"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228600"/>
            <a:ext cx="6781800" cy="2133599"/>
          </a:xfrm>
          <a:ln>
            <a:noFill/>
          </a:ln>
          <a:effectLst/>
          <a:sp3d/>
        </p:spPr>
        <p:txBody>
          <a:bodyPr>
            <a:normAutofit/>
          </a:bodyPr>
          <a:lstStyle/>
          <a:p>
            <a:r>
              <a:rPr lang="en-US" b="1" dirty="0" smtClean="0">
                <a:solidFill>
                  <a:schemeClr val="accent5">
                    <a:lumMod val="75000"/>
                  </a:schemeClr>
                </a:solidFill>
                <a:effectLst>
                  <a:outerShdw blurRad="38100" dist="38100" dir="2700000" algn="tl">
                    <a:srgbClr val="000000">
                      <a:alpha val="43137"/>
                    </a:srgbClr>
                  </a:outerShdw>
                </a:effectLst>
              </a:rPr>
              <a:t>A Big Rig </a:t>
            </a:r>
            <a:br>
              <a:rPr lang="en-US" b="1" dirty="0" smtClean="0">
                <a:solidFill>
                  <a:schemeClr val="accent5">
                    <a:lumMod val="75000"/>
                  </a:schemeClr>
                </a:solidFill>
                <a:effectLst>
                  <a:outerShdw blurRad="38100" dist="38100" dir="2700000" algn="tl">
                    <a:srgbClr val="000000">
                      <a:alpha val="43137"/>
                    </a:srgbClr>
                  </a:outerShdw>
                </a:effectLst>
              </a:rPr>
            </a:br>
            <a:r>
              <a:rPr lang="en-US" b="1" dirty="0" smtClean="0">
                <a:solidFill>
                  <a:schemeClr val="accent5">
                    <a:lumMod val="75000"/>
                  </a:schemeClr>
                </a:solidFill>
                <a:effectLst>
                  <a:outerShdw blurRad="38100" dist="38100" dir="2700000" algn="tl">
                    <a:srgbClr val="000000">
                      <a:alpha val="43137"/>
                    </a:srgbClr>
                  </a:outerShdw>
                </a:effectLst>
              </a:rPr>
              <a:t>Tour of the Southwest</a:t>
            </a:r>
            <a:endParaRPr lang="en-US" b="1" dirty="0">
              <a:solidFill>
                <a:schemeClr val="accent5">
                  <a:lumMod val="75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srcRect l="11520" t="20386" r="11579" b="12886"/>
          <a:stretch>
            <a:fillRect/>
          </a:stretch>
        </p:blipFill>
        <p:spPr bwMode="auto">
          <a:xfrm>
            <a:off x="1774825" y="2251075"/>
            <a:ext cx="5486400" cy="3778274"/>
          </a:xfrm>
          <a:prstGeom prst="rect">
            <a:avLst/>
          </a:prstGeom>
          <a:ln>
            <a:noFill/>
          </a:ln>
          <a:effectLst>
            <a:softEdge rad="112500"/>
          </a:effectLst>
        </p:spPr>
      </p:pic>
      <p:sp>
        <p:nvSpPr>
          <p:cNvPr id="8" name="TextBox 7"/>
          <p:cNvSpPr txBox="1"/>
          <p:nvPr/>
        </p:nvSpPr>
        <p:spPr>
          <a:xfrm>
            <a:off x="0" y="6581001"/>
            <a:ext cx="4267200" cy="276999"/>
          </a:xfrm>
          <a:prstGeom prst="rect">
            <a:avLst/>
          </a:prstGeom>
          <a:noFill/>
        </p:spPr>
        <p:txBody>
          <a:bodyPr wrap="square" rtlCol="0">
            <a:spAutoFit/>
          </a:bodyPr>
          <a:lstStyle/>
          <a:p>
            <a:r>
              <a:rPr lang="en-US" sz="1200" dirty="0" smtClean="0"/>
              <a:t>PowerPoint presentation by Mrs. LeFave &amp; Mrs. Daniels</a:t>
            </a:r>
            <a:endParaRPr 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74638"/>
            <a:ext cx="6019800" cy="1143000"/>
          </a:xfrm>
        </p:spPr>
        <p:txBody>
          <a:bodyPr>
            <a:normAutofit/>
          </a:bodyPr>
          <a:lstStyle/>
          <a:p>
            <a:pPr algn="l"/>
            <a:r>
              <a:rPr lang="en-US" sz="4000" b="1" dirty="0" smtClean="0">
                <a:solidFill>
                  <a:schemeClr val="accent5">
                    <a:lumMod val="75000"/>
                  </a:schemeClr>
                </a:solidFill>
              </a:rPr>
              <a:t>Four Corners</a:t>
            </a:r>
            <a:endParaRPr lang="en-US" sz="4000" b="1" dirty="0">
              <a:solidFill>
                <a:schemeClr val="accent5">
                  <a:lumMod val="75000"/>
                </a:schemeClr>
              </a:solidFill>
            </a:endParaRPr>
          </a:p>
        </p:txBody>
      </p:sp>
      <p:sp>
        <p:nvSpPr>
          <p:cNvPr id="3" name="Content Placeholder 2"/>
          <p:cNvSpPr>
            <a:spLocks noGrp="1"/>
          </p:cNvSpPr>
          <p:nvPr>
            <p:ph sz="half" idx="1"/>
          </p:nvPr>
        </p:nvSpPr>
        <p:spPr>
          <a:xfrm>
            <a:off x="381000" y="1600200"/>
            <a:ext cx="4800600" cy="4525963"/>
          </a:xfrm>
        </p:spPr>
        <p:txBody>
          <a:bodyPr>
            <a:normAutofit/>
          </a:bodyPr>
          <a:lstStyle/>
          <a:p>
            <a:pPr marL="0" indent="0">
              <a:buNone/>
            </a:pPr>
            <a:r>
              <a:rPr lang="en-US" sz="2000" dirty="0" smtClean="0"/>
              <a:t>Monument Valley is located near the Four Corners area. The Four Corners is the spot where the borders of Utah, Colorado, Arizona, and New Mexico meet. The spot was first marked in 1912, and a bronze marker was placed in 1931.</a:t>
            </a:r>
            <a:endParaRPr lang="en-US" sz="2000" dirty="0"/>
          </a:p>
        </p:txBody>
      </p:sp>
      <p:pic>
        <p:nvPicPr>
          <p:cNvPr id="30726" name="Picture 6" descr="File:FourCornersByPhilKonstantin.jpg">
            <a:hlinkClick r:id="rId3"/>
          </p:cNvPr>
          <p:cNvPicPr>
            <a:picLocks noChangeAspect="1" noChangeArrowheads="1"/>
          </p:cNvPicPr>
          <p:nvPr/>
        </p:nvPicPr>
        <p:blipFill>
          <a:blip r:embed="rId4" cstate="print"/>
          <a:srcRect l="7136" t="5233" r="7136" b="2617"/>
          <a:stretch>
            <a:fillRect/>
          </a:stretch>
        </p:blipFill>
        <p:spPr bwMode="auto">
          <a:xfrm>
            <a:off x="6970616" y="4349782"/>
            <a:ext cx="1792384" cy="1751494"/>
          </a:xfrm>
          <a:prstGeom prst="rect">
            <a:avLst/>
          </a:prstGeom>
          <a:ln>
            <a:noFill/>
          </a:ln>
          <a:effectLst>
            <a:outerShdw blurRad="190500" algn="tl" rotWithShape="0">
              <a:srgbClr val="000000">
                <a:alpha val="70000"/>
              </a:srgbClr>
            </a:outerShdw>
          </a:effectLst>
        </p:spPr>
      </p:pic>
      <p:pic>
        <p:nvPicPr>
          <p:cNvPr id="30728" name="Picture 8" descr="File:Four Corners, NM, reconstructed monument in 2010.jpg">
            <a:hlinkClick r:id="rId5"/>
          </p:cNvPr>
          <p:cNvPicPr>
            <a:picLocks noChangeAspect="1" noChangeArrowheads="1"/>
          </p:cNvPicPr>
          <p:nvPr/>
        </p:nvPicPr>
        <p:blipFill>
          <a:blip r:embed="rId6" cstate="print"/>
          <a:srcRect b="9091"/>
          <a:stretch>
            <a:fillRect/>
          </a:stretch>
        </p:blipFill>
        <p:spPr bwMode="auto">
          <a:xfrm>
            <a:off x="457200" y="3962400"/>
            <a:ext cx="3657600" cy="2493818"/>
          </a:xfrm>
          <a:prstGeom prst="rect">
            <a:avLst/>
          </a:prstGeom>
          <a:ln>
            <a:noFill/>
          </a:ln>
          <a:effectLst>
            <a:outerShdw blurRad="190500" algn="tl" rotWithShape="0">
              <a:srgbClr val="000000">
                <a:alpha val="70000"/>
              </a:srgbClr>
            </a:outerShdw>
          </a:effectLst>
        </p:spPr>
      </p:pic>
      <p:pic>
        <p:nvPicPr>
          <p:cNvPr id="54274" name="Picture 2" descr="http://www.sevendirections.net/english/images/bodyart/4corners_map.gif"/>
          <p:cNvPicPr>
            <a:picLocks noChangeAspect="1" noChangeArrowheads="1"/>
          </p:cNvPicPr>
          <p:nvPr/>
        </p:nvPicPr>
        <p:blipFill>
          <a:blip r:embed="rId7" cstate="print"/>
          <a:srcRect/>
          <a:stretch>
            <a:fillRect/>
          </a:stretch>
        </p:blipFill>
        <p:spPr bwMode="auto">
          <a:xfrm>
            <a:off x="4495800" y="3466505"/>
            <a:ext cx="2133600" cy="2178677"/>
          </a:xfrm>
          <a:prstGeom prst="rect">
            <a:avLst/>
          </a:prstGeom>
          <a:ln>
            <a:noFill/>
          </a:ln>
          <a:effectLst>
            <a:outerShdw blurRad="190500" algn="tl" rotWithShape="0">
              <a:srgbClr val="000000">
                <a:alpha val="70000"/>
              </a:srgbClr>
            </a:outerShdw>
          </a:effectLst>
        </p:spPr>
      </p:pic>
      <p:pic>
        <p:nvPicPr>
          <p:cNvPr id="54276" name="Picture 4" descr="http://www.saintjohnschurch.info/images/FourCornersMap.png"/>
          <p:cNvPicPr>
            <a:picLocks noChangeAspect="1" noChangeArrowheads="1"/>
          </p:cNvPicPr>
          <p:nvPr/>
        </p:nvPicPr>
        <p:blipFill>
          <a:blip r:embed="rId8" cstate="print"/>
          <a:srcRect l="1231" t="1525" r="1231" b="1525"/>
          <a:stretch>
            <a:fillRect/>
          </a:stretch>
        </p:blipFill>
        <p:spPr bwMode="auto">
          <a:xfrm>
            <a:off x="5486400" y="1295400"/>
            <a:ext cx="3428999" cy="2749892"/>
          </a:xfrm>
          <a:prstGeom prst="rect">
            <a:avLst/>
          </a:prstGeom>
          <a:noFill/>
        </p:spPr>
      </p:pic>
      <p:sp>
        <p:nvSpPr>
          <p:cNvPr id="13" name="Rectangle 12"/>
          <p:cNvSpPr/>
          <p:nvPr/>
        </p:nvSpPr>
        <p:spPr>
          <a:xfrm>
            <a:off x="5181600" y="4273582"/>
            <a:ext cx="685800" cy="533400"/>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5" name="Straight Connector 14"/>
          <p:cNvCxnSpPr/>
          <p:nvPr/>
        </p:nvCxnSpPr>
        <p:spPr>
          <a:xfrm flipH="1">
            <a:off x="5181600" y="1301782"/>
            <a:ext cx="304800" cy="297180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5867400" y="4044982"/>
            <a:ext cx="3048000" cy="762000"/>
          </a:xfrm>
          <a:prstGeom prst="line">
            <a:avLst/>
          </a:prstGeom>
          <a:ln w="12700"/>
        </p:spPr>
        <p:style>
          <a:lnRef idx="1">
            <a:schemeClr val="dk1"/>
          </a:lnRef>
          <a:fillRef idx="0">
            <a:schemeClr val="dk1"/>
          </a:fillRef>
          <a:effectRef idx="0">
            <a:schemeClr val="dk1"/>
          </a:effectRef>
          <a:fontRef idx="minor">
            <a:schemeClr val="tx1"/>
          </a:fontRef>
        </p:style>
      </p:cxnSp>
      <p:pic>
        <p:nvPicPr>
          <p:cNvPr id="11" name="Picture 2" descr="C:\Users\Anette\AppData\Local\Microsoft\Windows\Temporary Internet Files\Content.IE5\OWBC40P8\MC900104740[1].wmf"/>
          <p:cNvPicPr>
            <a:picLocks noChangeAspect="1" noChangeArrowheads="1"/>
          </p:cNvPicPr>
          <p:nvPr/>
        </p:nvPicPr>
        <p:blipFill>
          <a:blip r:embed="rId9" cstate="print"/>
          <a:srcRect/>
          <a:stretch>
            <a:fillRect/>
          </a:stretch>
        </p:blipFill>
        <p:spPr bwMode="auto">
          <a:xfrm>
            <a:off x="381000" y="381000"/>
            <a:ext cx="2206751" cy="9144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l"/>
            <a:r>
              <a:rPr lang="en-US" b="1" dirty="0" smtClean="0">
                <a:solidFill>
                  <a:schemeClr val="accent5">
                    <a:lumMod val="75000"/>
                  </a:schemeClr>
                </a:solidFill>
              </a:rPr>
              <a:t>Activity: Make a Navajo</a:t>
            </a:r>
            <a:br>
              <a:rPr lang="en-US" b="1" dirty="0" smtClean="0">
                <a:solidFill>
                  <a:schemeClr val="accent5">
                    <a:lumMod val="75000"/>
                  </a:schemeClr>
                </a:solidFill>
              </a:rPr>
            </a:br>
            <a:r>
              <a:rPr lang="en-US" b="1" dirty="0" smtClean="0">
                <a:solidFill>
                  <a:schemeClr val="accent5">
                    <a:lumMod val="75000"/>
                  </a:schemeClr>
                </a:solidFill>
              </a:rPr>
              <a:t>Dream Catcher</a:t>
            </a:r>
            <a:endParaRPr lang="en-US" dirty="0"/>
          </a:p>
        </p:txBody>
      </p:sp>
      <p:sp>
        <p:nvSpPr>
          <p:cNvPr id="3" name="Content Placeholder 2"/>
          <p:cNvSpPr>
            <a:spLocks noGrp="1"/>
          </p:cNvSpPr>
          <p:nvPr>
            <p:ph sz="half" idx="1"/>
          </p:nvPr>
        </p:nvSpPr>
        <p:spPr>
          <a:xfrm>
            <a:off x="228600" y="1371600"/>
            <a:ext cx="5105400" cy="5410200"/>
          </a:xfrm>
        </p:spPr>
        <p:txBody>
          <a:bodyPr>
            <a:normAutofit fontScale="55000" lnSpcReduction="20000"/>
          </a:bodyPr>
          <a:lstStyle/>
          <a:p>
            <a:pPr marL="0" indent="0">
              <a:lnSpc>
                <a:spcPct val="120000"/>
              </a:lnSpc>
              <a:spcBef>
                <a:spcPts val="0"/>
              </a:spcBef>
              <a:buNone/>
            </a:pPr>
            <a:r>
              <a:rPr lang="en-US" b="1" dirty="0" smtClean="0">
                <a:solidFill>
                  <a:schemeClr val="accent2">
                    <a:lumMod val="75000"/>
                  </a:schemeClr>
                </a:solidFill>
              </a:rPr>
              <a:t>Instructions:</a:t>
            </a:r>
            <a:endParaRPr lang="en-US" dirty="0" smtClean="0">
              <a:solidFill>
                <a:schemeClr val="accent2">
                  <a:lumMod val="75000"/>
                </a:schemeClr>
              </a:solidFill>
            </a:endParaRPr>
          </a:p>
          <a:p>
            <a:pPr marL="182880" indent="-182880">
              <a:lnSpc>
                <a:spcPct val="120000"/>
              </a:lnSpc>
              <a:spcBef>
                <a:spcPts val="0"/>
              </a:spcBef>
              <a:buFont typeface="+mj-lt"/>
              <a:buAutoNum type="arabicPeriod"/>
            </a:pPr>
            <a:r>
              <a:rPr lang="en-US" dirty="0" smtClean="0"/>
              <a:t>Tie one end of a piece of yarn 5-6 feet long to any one of the holes on the rim of the paper plate. </a:t>
            </a:r>
          </a:p>
          <a:p>
            <a:pPr marL="182880" indent="-182880">
              <a:lnSpc>
                <a:spcPct val="120000"/>
              </a:lnSpc>
              <a:spcBef>
                <a:spcPts val="0"/>
              </a:spcBef>
              <a:buFont typeface="+mj-lt"/>
              <a:buAutoNum type="arabicPeriod"/>
            </a:pPr>
            <a:r>
              <a:rPr lang="en-US" dirty="0" smtClean="0"/>
              <a:t>Weave the yarn up, over, and all around the paper plate from one hole to the next one. You can make your pattern any way you like. Make sure to loop through each of the punched holes. </a:t>
            </a:r>
          </a:p>
          <a:p>
            <a:pPr marL="182880" indent="-182880">
              <a:lnSpc>
                <a:spcPct val="120000"/>
              </a:lnSpc>
              <a:spcBef>
                <a:spcPts val="0"/>
              </a:spcBef>
              <a:buFont typeface="+mj-lt"/>
              <a:buAutoNum type="arabicPeriod"/>
            </a:pPr>
            <a:r>
              <a:rPr lang="en-US" dirty="0" smtClean="0"/>
              <a:t>You can add the craft beads to the middle of the dream catcher with the yarn as you go through the holes. Simply slip them onto the yarn and continue with the next hole. They will appear to be in the middle of the dream catcher.</a:t>
            </a:r>
          </a:p>
          <a:p>
            <a:pPr marL="182880" indent="-182880">
              <a:lnSpc>
                <a:spcPct val="120000"/>
              </a:lnSpc>
              <a:spcBef>
                <a:spcPts val="0"/>
              </a:spcBef>
              <a:buFont typeface="+mj-lt"/>
              <a:buAutoNum type="arabicPeriod"/>
            </a:pPr>
            <a:r>
              <a:rPr lang="en-US" dirty="0" smtClean="0"/>
              <a:t>Once all of the holes are threaded with the yarn, tie a knot at the end of the yarn with the plate and the last hole.</a:t>
            </a:r>
          </a:p>
          <a:p>
            <a:pPr marL="182880" indent="-182880">
              <a:lnSpc>
                <a:spcPct val="120000"/>
              </a:lnSpc>
              <a:spcBef>
                <a:spcPts val="0"/>
              </a:spcBef>
              <a:buFont typeface="+mj-lt"/>
              <a:buAutoNum type="arabicPeriod"/>
            </a:pPr>
            <a:r>
              <a:rPr lang="en-US" dirty="0" smtClean="0"/>
              <a:t>Take 3 pieces of yarn about 5 inches long each and tie them to the 3 punched holes at the bottom of the dream catcher.</a:t>
            </a:r>
          </a:p>
          <a:p>
            <a:pPr marL="182880" indent="-182880">
              <a:lnSpc>
                <a:spcPct val="120000"/>
              </a:lnSpc>
              <a:spcBef>
                <a:spcPts val="0"/>
              </a:spcBef>
              <a:buFont typeface="+mj-lt"/>
              <a:buAutoNum type="arabicPeriod"/>
            </a:pPr>
            <a:r>
              <a:rPr lang="en-US" dirty="0" smtClean="0"/>
              <a:t>Choose some beads to thread onto each of the 3 yarn pieces and then tie one feather to the end each of the hanging yarn pieces.</a:t>
            </a:r>
          </a:p>
          <a:p>
            <a:pPr marL="182880" indent="-182880">
              <a:lnSpc>
                <a:spcPct val="120000"/>
              </a:lnSpc>
              <a:spcBef>
                <a:spcPts val="0"/>
              </a:spcBef>
              <a:buFont typeface="+mj-lt"/>
              <a:buAutoNum type="arabicPeriod"/>
            </a:pPr>
            <a:r>
              <a:rPr lang="en-US" dirty="0" smtClean="0"/>
              <a:t>Tie a piece of yarn to the hole at the top of your paper plate dream catcher.</a:t>
            </a:r>
            <a:endParaRPr lang="en-US" dirty="0"/>
          </a:p>
        </p:txBody>
      </p:sp>
      <p:pic>
        <p:nvPicPr>
          <p:cNvPr id="1028" name="Picture 4" descr="dream catcher for kids"/>
          <p:cNvPicPr>
            <a:picLocks noChangeAspect="1" noChangeArrowheads="1"/>
          </p:cNvPicPr>
          <p:nvPr/>
        </p:nvPicPr>
        <p:blipFill>
          <a:blip r:embed="rId3" cstate="print"/>
          <a:srcRect/>
          <a:stretch>
            <a:fillRect/>
          </a:stretch>
        </p:blipFill>
        <p:spPr bwMode="auto">
          <a:xfrm>
            <a:off x="5334000" y="1676400"/>
            <a:ext cx="1219200" cy="914400"/>
          </a:xfrm>
          <a:prstGeom prst="rect">
            <a:avLst/>
          </a:prstGeom>
          <a:noFill/>
        </p:spPr>
      </p:pic>
      <p:pic>
        <p:nvPicPr>
          <p:cNvPr id="1032" name="Picture 8" descr="http://www.dream-catchers.org/img/5dckids.jpg"/>
          <p:cNvPicPr>
            <a:picLocks noChangeAspect="1" noChangeArrowheads="1"/>
          </p:cNvPicPr>
          <p:nvPr/>
        </p:nvPicPr>
        <p:blipFill>
          <a:blip r:embed="rId4" cstate="print"/>
          <a:srcRect/>
          <a:stretch>
            <a:fillRect/>
          </a:stretch>
        </p:blipFill>
        <p:spPr bwMode="auto">
          <a:xfrm>
            <a:off x="6858000" y="2286000"/>
            <a:ext cx="1219200" cy="914400"/>
          </a:xfrm>
          <a:prstGeom prst="rect">
            <a:avLst/>
          </a:prstGeom>
          <a:noFill/>
        </p:spPr>
      </p:pic>
      <p:pic>
        <p:nvPicPr>
          <p:cNvPr id="1033" name="Picture 9" descr="http://www.dream-catchers.org/img/6dckids.jpg"/>
          <p:cNvPicPr>
            <a:picLocks noChangeAspect="1" noChangeArrowheads="1"/>
          </p:cNvPicPr>
          <p:nvPr/>
        </p:nvPicPr>
        <p:blipFill>
          <a:blip r:embed="rId5" cstate="print"/>
          <a:srcRect/>
          <a:stretch>
            <a:fillRect/>
          </a:stretch>
        </p:blipFill>
        <p:spPr bwMode="auto">
          <a:xfrm>
            <a:off x="5334000" y="2819400"/>
            <a:ext cx="1219200" cy="914400"/>
          </a:xfrm>
          <a:prstGeom prst="rect">
            <a:avLst/>
          </a:prstGeom>
          <a:noFill/>
        </p:spPr>
      </p:pic>
      <p:pic>
        <p:nvPicPr>
          <p:cNvPr id="1034" name="Picture 10" descr="http://www.dream-catchers.org/img/7dckids.jpg"/>
          <p:cNvPicPr>
            <a:picLocks noChangeAspect="1" noChangeArrowheads="1"/>
          </p:cNvPicPr>
          <p:nvPr/>
        </p:nvPicPr>
        <p:blipFill>
          <a:blip r:embed="rId6" cstate="print"/>
          <a:srcRect/>
          <a:stretch>
            <a:fillRect/>
          </a:stretch>
        </p:blipFill>
        <p:spPr bwMode="auto">
          <a:xfrm>
            <a:off x="6858000" y="3429000"/>
            <a:ext cx="1219200" cy="914400"/>
          </a:xfrm>
          <a:prstGeom prst="rect">
            <a:avLst/>
          </a:prstGeom>
          <a:noFill/>
        </p:spPr>
      </p:pic>
      <p:pic>
        <p:nvPicPr>
          <p:cNvPr id="1037" name="Picture 13" descr="http://www.dream-catchers.org/img/10dckids.jpg"/>
          <p:cNvPicPr>
            <a:picLocks noChangeAspect="1" noChangeArrowheads="1"/>
          </p:cNvPicPr>
          <p:nvPr/>
        </p:nvPicPr>
        <p:blipFill>
          <a:blip r:embed="rId7" cstate="print"/>
          <a:srcRect/>
          <a:stretch>
            <a:fillRect/>
          </a:stretch>
        </p:blipFill>
        <p:spPr bwMode="auto">
          <a:xfrm>
            <a:off x="5334000" y="3962400"/>
            <a:ext cx="1219200" cy="914400"/>
          </a:xfrm>
          <a:prstGeom prst="rect">
            <a:avLst/>
          </a:prstGeom>
          <a:noFill/>
        </p:spPr>
      </p:pic>
      <p:pic>
        <p:nvPicPr>
          <p:cNvPr id="1038" name="Picture 14" descr="http://www.dream-catchers.org/img/11dckids.jpg"/>
          <p:cNvPicPr>
            <a:picLocks noChangeAspect="1" noChangeArrowheads="1"/>
          </p:cNvPicPr>
          <p:nvPr/>
        </p:nvPicPr>
        <p:blipFill>
          <a:blip r:embed="rId8" cstate="print"/>
          <a:srcRect/>
          <a:stretch>
            <a:fillRect/>
          </a:stretch>
        </p:blipFill>
        <p:spPr bwMode="auto">
          <a:xfrm>
            <a:off x="6858000" y="4572000"/>
            <a:ext cx="1219200" cy="914400"/>
          </a:xfrm>
          <a:prstGeom prst="rect">
            <a:avLst/>
          </a:prstGeom>
          <a:noFill/>
        </p:spPr>
      </p:pic>
      <p:pic>
        <p:nvPicPr>
          <p:cNvPr id="1040" name="Picture 16" descr="http://www.dream-catchers.org/img/13dckids.jpg"/>
          <p:cNvPicPr>
            <a:picLocks noChangeAspect="1" noChangeArrowheads="1"/>
          </p:cNvPicPr>
          <p:nvPr/>
        </p:nvPicPr>
        <p:blipFill>
          <a:blip r:embed="rId9" cstate="print"/>
          <a:srcRect/>
          <a:stretch>
            <a:fillRect/>
          </a:stretch>
        </p:blipFill>
        <p:spPr bwMode="auto">
          <a:xfrm>
            <a:off x="5334000" y="5105400"/>
            <a:ext cx="1219200" cy="914400"/>
          </a:xfrm>
          <a:prstGeom prst="rect">
            <a:avLst/>
          </a:prstGeom>
          <a:noFill/>
        </p:spPr>
      </p:pic>
      <p:pic>
        <p:nvPicPr>
          <p:cNvPr id="1042" name="Picture 18" descr="http://www.dream-catchers.org/img/15dckids.jpg"/>
          <p:cNvPicPr>
            <a:picLocks noChangeAspect="1" noChangeArrowheads="1"/>
          </p:cNvPicPr>
          <p:nvPr/>
        </p:nvPicPr>
        <p:blipFill>
          <a:blip r:embed="rId10" cstate="print"/>
          <a:srcRect/>
          <a:stretch>
            <a:fillRect/>
          </a:stretch>
        </p:blipFill>
        <p:spPr bwMode="auto">
          <a:xfrm>
            <a:off x="6858000" y="5715000"/>
            <a:ext cx="1219200" cy="914400"/>
          </a:xfrm>
          <a:prstGeom prst="rect">
            <a:avLst/>
          </a:prstGeom>
          <a:noFill/>
        </p:spPr>
      </p:pic>
      <p:pic>
        <p:nvPicPr>
          <p:cNvPr id="1026" name="Picture 2" descr="http://www.holisticshop.co.uk/image_L/SHDCNA6LP-L1.jpg"/>
          <p:cNvPicPr>
            <a:picLocks noGrp="1" noChangeAspect="1" noChangeArrowheads="1"/>
          </p:cNvPicPr>
          <p:nvPr>
            <p:ph sz="half" idx="2"/>
          </p:nvPr>
        </p:nvPicPr>
        <p:blipFill>
          <a:blip r:embed="rId11" cstate="print">
            <a:clrChange>
              <a:clrFrom>
                <a:srgbClr val="FEFEFE"/>
              </a:clrFrom>
              <a:clrTo>
                <a:srgbClr val="FEFEFE">
                  <a:alpha val="0"/>
                </a:srgbClr>
              </a:clrTo>
            </a:clrChange>
          </a:blip>
          <a:srcRect l="7280" t="1923" r="6868"/>
          <a:stretch>
            <a:fillRect/>
          </a:stretch>
        </p:blipFill>
        <p:spPr bwMode="auto">
          <a:xfrm>
            <a:off x="7497482" y="1"/>
            <a:ext cx="1494117" cy="3048000"/>
          </a:xfrm>
          <a:prstGeom prst="rect">
            <a:avLst/>
          </a:prstGeom>
          <a:ln>
            <a:noFill/>
          </a:ln>
          <a:effectLst>
            <a:outerShdw blurRad="292100" dist="139700" dir="2700000" algn="tl" rotWithShape="0">
              <a:srgbClr val="333333">
                <a:alpha val="65000"/>
              </a:srgbClr>
            </a:outerShdw>
          </a:effectLst>
        </p:spPr>
      </p:pic>
      <p:cxnSp>
        <p:nvCxnSpPr>
          <p:cNvPr id="26" name="Straight Arrow Connector 25"/>
          <p:cNvCxnSpPr>
            <a:endCxn id="1032" idx="1"/>
          </p:cNvCxnSpPr>
          <p:nvPr/>
        </p:nvCxnSpPr>
        <p:spPr>
          <a:xfrm>
            <a:off x="6553200" y="2590800"/>
            <a:ext cx="304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a:endCxn id="1033" idx="3"/>
          </p:cNvCxnSpPr>
          <p:nvPr/>
        </p:nvCxnSpPr>
        <p:spPr>
          <a:xfrm flipH="1">
            <a:off x="6553200" y="3200400"/>
            <a:ext cx="304800"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a:endCxn id="1034" idx="1"/>
          </p:cNvCxnSpPr>
          <p:nvPr/>
        </p:nvCxnSpPr>
        <p:spPr>
          <a:xfrm>
            <a:off x="6553200" y="3733800"/>
            <a:ext cx="304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endCxn id="1037" idx="3"/>
          </p:cNvCxnSpPr>
          <p:nvPr/>
        </p:nvCxnSpPr>
        <p:spPr>
          <a:xfrm flipH="1">
            <a:off x="6553200" y="4343400"/>
            <a:ext cx="304800"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a:endCxn id="1038" idx="1"/>
          </p:cNvCxnSpPr>
          <p:nvPr/>
        </p:nvCxnSpPr>
        <p:spPr>
          <a:xfrm>
            <a:off x="6553200" y="4876800"/>
            <a:ext cx="304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a:endCxn id="1040" idx="3"/>
          </p:cNvCxnSpPr>
          <p:nvPr/>
        </p:nvCxnSpPr>
        <p:spPr>
          <a:xfrm flipH="1">
            <a:off x="6553200" y="5486400"/>
            <a:ext cx="304800" cy="76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Straight Arrow Connector 39"/>
          <p:cNvCxnSpPr>
            <a:endCxn id="1042" idx="1"/>
          </p:cNvCxnSpPr>
          <p:nvPr/>
        </p:nvCxnSpPr>
        <p:spPr>
          <a:xfrm>
            <a:off x="6553200" y="6019800"/>
            <a:ext cx="304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Phoenix, Arizona…</a:t>
            </a:r>
            <a:endParaRPr lang="en-US" b="1" dirty="0">
              <a:solidFill>
                <a:schemeClr val="accent5">
                  <a:lumMod val="75000"/>
                </a:schemeClr>
              </a:solidFill>
            </a:endParaRPr>
          </a:p>
        </p:txBody>
      </p:sp>
      <p:pic>
        <p:nvPicPr>
          <p:cNvPr id="2050" name="Picture 2"/>
          <p:cNvPicPr>
            <a:picLocks noGrp="1" noChangeAspect="1" noChangeArrowheads="1"/>
          </p:cNvPicPr>
          <p:nvPr>
            <p:ph sz="half" idx="1"/>
          </p:nvPr>
        </p:nvPicPr>
        <p:blipFill>
          <a:blip r:embed="rId4" cstate="print"/>
          <a:srcRect l="1200" t="16000" r="1200" b="16000"/>
          <a:stretch>
            <a:fillRect/>
          </a:stretch>
        </p:blipFill>
        <p:spPr bwMode="auto">
          <a:xfrm>
            <a:off x="555955" y="1975100"/>
            <a:ext cx="8032090" cy="4197100"/>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2: Phoenix, Arizona: </a:t>
            </a:r>
            <a:br>
              <a:rPr lang="en-US" b="1" dirty="0" smtClean="0">
                <a:solidFill>
                  <a:schemeClr val="accent5">
                    <a:lumMod val="75000"/>
                  </a:schemeClr>
                </a:solidFill>
              </a:rPr>
            </a:br>
            <a:r>
              <a:rPr lang="en-US" b="1" dirty="0" smtClean="0">
                <a:solidFill>
                  <a:schemeClr val="accent5">
                    <a:lumMod val="75000"/>
                  </a:schemeClr>
                </a:solidFill>
              </a:rPr>
              <a:t>America’s Hottest City</a:t>
            </a:r>
            <a:endParaRPr lang="en-US" b="1" dirty="0">
              <a:solidFill>
                <a:schemeClr val="accent5">
                  <a:lumMod val="75000"/>
                </a:schemeClr>
              </a:solidFill>
            </a:endParaRPr>
          </a:p>
        </p:txBody>
      </p:sp>
      <p:sp>
        <p:nvSpPr>
          <p:cNvPr id="3" name="Content Placeholder 2"/>
          <p:cNvSpPr>
            <a:spLocks noGrp="1"/>
          </p:cNvSpPr>
          <p:nvPr>
            <p:ph sz="half" idx="1"/>
          </p:nvPr>
        </p:nvSpPr>
        <p:spPr>
          <a:xfrm>
            <a:off x="381000" y="1600200"/>
            <a:ext cx="4953000" cy="5257800"/>
          </a:xfrm>
        </p:spPr>
        <p:txBody>
          <a:bodyPr>
            <a:noAutofit/>
          </a:bodyPr>
          <a:lstStyle/>
          <a:p>
            <a:pPr marL="0" indent="0">
              <a:buNone/>
            </a:pPr>
            <a:r>
              <a:rPr lang="en-US" sz="2000" dirty="0" smtClean="0"/>
              <a:t>Phoenix was founded by Jack Swilling, a veteran of the American Civil War, in 1867. He built canals that followed those of an ancient Native American </a:t>
            </a:r>
            <a:r>
              <a:rPr lang="en-US" sz="2000" b="1" dirty="0" smtClean="0">
                <a:solidFill>
                  <a:schemeClr val="accent2">
                    <a:lumMod val="75000"/>
                  </a:schemeClr>
                </a:solidFill>
              </a:rPr>
              <a:t>irrigation</a:t>
            </a:r>
            <a:r>
              <a:rPr lang="en-US" sz="2000" dirty="0" smtClean="0"/>
              <a:t> system. It is the hottest large city in the country, and the largest state capital in the United States. </a:t>
            </a:r>
          </a:p>
          <a:p>
            <a:pPr marL="0" indent="0">
              <a:buNone/>
            </a:pPr>
            <a:r>
              <a:rPr lang="en-US" sz="2000" dirty="0" smtClean="0"/>
              <a:t>The Central Arizona Project (CAP) system of </a:t>
            </a:r>
            <a:r>
              <a:rPr lang="en-US" sz="2000" b="1" dirty="0" smtClean="0">
                <a:solidFill>
                  <a:schemeClr val="accent2">
                    <a:lumMod val="75000"/>
                  </a:schemeClr>
                </a:solidFill>
              </a:rPr>
              <a:t>aqueducts</a:t>
            </a:r>
            <a:r>
              <a:rPr lang="en-US" sz="2000" dirty="0" smtClean="0"/>
              <a:t> also follows the older canals, and is the largest and most expensive aqueduct system ever built in the United States. The 336 miles of aqueducts, tunnels, pumping plants, and pipelines were begun in 1973 and are still not completely finished. </a:t>
            </a:r>
            <a:endParaRPr lang="en-US" sz="2000" dirty="0"/>
          </a:p>
        </p:txBody>
      </p:sp>
      <p:pic>
        <p:nvPicPr>
          <p:cNvPr id="36866" name="Picture 2" descr="Jack Swilling.JPG">
            <a:hlinkClick r:id="rId3"/>
          </p:cNvPr>
          <p:cNvPicPr>
            <a:picLocks noChangeAspect="1" noChangeArrowheads="1"/>
          </p:cNvPicPr>
          <p:nvPr/>
        </p:nvPicPr>
        <p:blipFill>
          <a:blip r:embed="rId4" cstate="print"/>
          <a:srcRect/>
          <a:stretch>
            <a:fillRect/>
          </a:stretch>
        </p:blipFill>
        <p:spPr bwMode="auto">
          <a:xfrm>
            <a:off x="6858000" y="228600"/>
            <a:ext cx="1830506" cy="2044066"/>
          </a:xfrm>
          <a:prstGeom prst="rect">
            <a:avLst/>
          </a:prstGeom>
          <a:ln>
            <a:noFill/>
          </a:ln>
          <a:effectLst>
            <a:outerShdw blurRad="190500" algn="tl" rotWithShape="0">
              <a:srgbClr val="000000">
                <a:alpha val="70000"/>
              </a:srgbClr>
            </a:outerShdw>
          </a:effectLst>
        </p:spPr>
      </p:pic>
      <p:pic>
        <p:nvPicPr>
          <p:cNvPr id="36868" name="Picture 4" descr="File:Phoenix1885-AerialMap HiRes.jpg">
            <a:hlinkClick r:id="rId5"/>
          </p:cNvPr>
          <p:cNvPicPr>
            <a:picLocks noChangeAspect="1" noChangeArrowheads="1"/>
          </p:cNvPicPr>
          <p:nvPr/>
        </p:nvPicPr>
        <p:blipFill>
          <a:blip r:embed="rId6" cstate="print"/>
          <a:srcRect b="4045"/>
          <a:stretch>
            <a:fillRect/>
          </a:stretch>
        </p:blipFill>
        <p:spPr bwMode="auto">
          <a:xfrm>
            <a:off x="5407917" y="1676400"/>
            <a:ext cx="3507483" cy="2246525"/>
          </a:xfrm>
          <a:prstGeom prst="rect">
            <a:avLst/>
          </a:prstGeom>
          <a:ln>
            <a:noFill/>
          </a:ln>
          <a:effectLst>
            <a:outerShdw blurRad="190500" algn="tl" rotWithShape="0">
              <a:srgbClr val="000000">
                <a:alpha val="70000"/>
              </a:srgbClr>
            </a:outerShdw>
          </a:effectLst>
        </p:spPr>
      </p:pic>
      <p:pic>
        <p:nvPicPr>
          <p:cNvPr id="36870" name="Picture 6" descr="http://www.cap-az.com/Portals/1/Skins/cap/images/main-map-large.jpg"/>
          <p:cNvPicPr>
            <a:picLocks noChangeAspect="1" noChangeArrowheads="1"/>
          </p:cNvPicPr>
          <p:nvPr/>
        </p:nvPicPr>
        <p:blipFill>
          <a:blip r:embed="rId7" cstate="print"/>
          <a:srcRect/>
          <a:stretch>
            <a:fillRect/>
          </a:stretch>
        </p:blipFill>
        <p:spPr bwMode="auto">
          <a:xfrm>
            <a:off x="5562600" y="4139416"/>
            <a:ext cx="3215584" cy="248998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2: Phoenix, Arizona: </a:t>
            </a:r>
            <a:br>
              <a:rPr lang="en-US" b="1" dirty="0" smtClean="0">
                <a:solidFill>
                  <a:schemeClr val="accent5">
                    <a:lumMod val="75000"/>
                  </a:schemeClr>
                </a:solidFill>
              </a:rPr>
            </a:br>
            <a:r>
              <a:rPr lang="en-US" b="1" dirty="0" smtClean="0">
                <a:solidFill>
                  <a:schemeClr val="accent5">
                    <a:lumMod val="75000"/>
                  </a:schemeClr>
                </a:solidFill>
              </a:rPr>
              <a:t>America’s Hottest City</a:t>
            </a:r>
            <a:endParaRPr lang="en-US" b="1" dirty="0">
              <a:solidFill>
                <a:schemeClr val="accent5">
                  <a:lumMod val="75000"/>
                </a:schemeClr>
              </a:solidFill>
            </a:endParaRPr>
          </a:p>
        </p:txBody>
      </p:sp>
      <p:sp>
        <p:nvSpPr>
          <p:cNvPr id="7" name="TextBox 6"/>
          <p:cNvSpPr txBox="1"/>
          <p:nvPr/>
        </p:nvSpPr>
        <p:spPr>
          <a:xfrm>
            <a:off x="2686050" y="6306979"/>
            <a:ext cx="3771900" cy="246221"/>
          </a:xfrm>
          <a:prstGeom prst="rect">
            <a:avLst/>
          </a:prstGeom>
          <a:noFill/>
        </p:spPr>
        <p:txBody>
          <a:bodyPr wrap="square" rtlCol="0">
            <a:spAutoFit/>
          </a:bodyPr>
          <a:lstStyle/>
          <a:p>
            <a:pPr algn="ctr"/>
            <a:r>
              <a:rPr lang="en-US" sz="1000" dirty="0" smtClean="0"/>
              <a:t>Central Arizona Project (CAP) video (1:51)</a:t>
            </a:r>
            <a:endParaRPr lang="en-US" sz="1000" dirty="0"/>
          </a:p>
        </p:txBody>
      </p:sp>
      <p:pic>
        <p:nvPicPr>
          <p:cNvPr id="9" name="CAP AZ.wmv">
            <a:hlinkClick r:id="" action="ppaction://media"/>
          </p:cNvPr>
          <p:cNvPicPr>
            <a:picLocks noGrp="1" noRot="1" noChangeAspect="1"/>
          </p:cNvPicPr>
          <p:nvPr>
            <p:ph sz="half" idx="1"/>
            <a:videoFile r:link="rId1"/>
          </p:nvPr>
        </p:nvPicPr>
        <p:blipFill>
          <a:blip r:embed="rId4" cstate="print"/>
          <a:stretch>
            <a:fillRect/>
          </a:stretch>
        </p:blipFill>
        <p:spPr>
          <a:xfrm>
            <a:off x="1524000" y="1752600"/>
            <a:ext cx="6096001"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Hoover Dam…</a:t>
            </a:r>
            <a:endParaRPr lang="en-US" b="1" dirty="0">
              <a:solidFill>
                <a:schemeClr val="accent5">
                  <a:lumMod val="75000"/>
                </a:schemeClr>
              </a:solidFill>
            </a:endParaRPr>
          </a:p>
        </p:txBody>
      </p:sp>
      <p:pic>
        <p:nvPicPr>
          <p:cNvPr id="3074" name="Picture 2"/>
          <p:cNvPicPr>
            <a:picLocks noGrp="1" noChangeAspect="1" noChangeArrowheads="1"/>
          </p:cNvPicPr>
          <p:nvPr>
            <p:ph sz="half" idx="1"/>
          </p:nvPr>
        </p:nvPicPr>
        <p:blipFill>
          <a:blip r:embed="rId4" cstate="print"/>
          <a:srcRect l="1200" t="16000" r="1200" b="16000"/>
          <a:stretch>
            <a:fillRect/>
          </a:stretch>
        </p:blipFill>
        <p:spPr bwMode="auto">
          <a:xfrm>
            <a:off x="555955" y="1981200"/>
            <a:ext cx="8032090" cy="4197100"/>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3: Hoover Dam: </a:t>
            </a:r>
            <a:br>
              <a:rPr lang="en-US" b="1" dirty="0" smtClean="0">
                <a:solidFill>
                  <a:schemeClr val="accent5">
                    <a:lumMod val="75000"/>
                  </a:schemeClr>
                </a:solidFill>
              </a:rPr>
            </a:br>
            <a:r>
              <a:rPr lang="en-US" b="1" dirty="0" smtClean="0">
                <a:solidFill>
                  <a:schemeClr val="accent5">
                    <a:lumMod val="75000"/>
                  </a:schemeClr>
                </a:solidFill>
              </a:rPr>
              <a:t>A Concrete Marvel</a:t>
            </a:r>
            <a:endParaRPr lang="en-US" b="1" dirty="0">
              <a:solidFill>
                <a:schemeClr val="accent5">
                  <a:lumMod val="75000"/>
                </a:schemeClr>
              </a:solidFill>
            </a:endParaRPr>
          </a:p>
        </p:txBody>
      </p:sp>
      <p:sp>
        <p:nvSpPr>
          <p:cNvPr id="3" name="Content Placeholder 2"/>
          <p:cNvSpPr>
            <a:spLocks noGrp="1"/>
          </p:cNvSpPr>
          <p:nvPr>
            <p:ph sz="half" idx="1"/>
          </p:nvPr>
        </p:nvSpPr>
        <p:spPr>
          <a:xfrm>
            <a:off x="381000" y="1524000"/>
            <a:ext cx="4419600" cy="4800600"/>
          </a:xfrm>
        </p:spPr>
        <p:txBody>
          <a:bodyPr>
            <a:normAutofit/>
          </a:bodyPr>
          <a:lstStyle/>
          <a:p>
            <a:pPr marL="0" indent="0">
              <a:buNone/>
            </a:pPr>
            <a:r>
              <a:rPr lang="en-US" sz="2000" dirty="0" smtClean="0"/>
              <a:t>The Hoover Dam was built between 1931 and 1935 during the Great Depression. The </a:t>
            </a:r>
            <a:r>
              <a:rPr lang="en-US" sz="2000" b="1" dirty="0" smtClean="0">
                <a:solidFill>
                  <a:schemeClr val="accent2">
                    <a:lumMod val="75000"/>
                  </a:schemeClr>
                </a:solidFill>
              </a:rPr>
              <a:t>dam</a:t>
            </a:r>
            <a:r>
              <a:rPr lang="en-US" sz="2000" dirty="0" smtClean="0"/>
              <a:t> is used to control flooding, store water, and produce </a:t>
            </a:r>
            <a:r>
              <a:rPr lang="en-US" sz="2000" b="1" dirty="0" smtClean="0">
                <a:solidFill>
                  <a:schemeClr val="accent2">
                    <a:lumMod val="75000"/>
                  </a:schemeClr>
                </a:solidFill>
              </a:rPr>
              <a:t>hydroelectric power</a:t>
            </a:r>
            <a:r>
              <a:rPr lang="en-US" sz="2000" dirty="0" smtClean="0"/>
              <a:t>. The electricity it generates provide power to Arizona, Nevada, and California. </a:t>
            </a:r>
            <a:endParaRPr lang="en-US" sz="2000" dirty="0"/>
          </a:p>
        </p:txBody>
      </p:sp>
      <p:pic>
        <p:nvPicPr>
          <p:cNvPr id="67586" name="Picture 2" descr="photo new hoover dam bridge"/>
          <p:cNvPicPr>
            <a:picLocks noChangeAspect="1" noChangeArrowheads="1"/>
          </p:cNvPicPr>
          <p:nvPr/>
        </p:nvPicPr>
        <p:blipFill>
          <a:blip r:embed="rId3" cstate="print"/>
          <a:srcRect l="10148" t="2540" r="4059" b="17778"/>
          <a:stretch>
            <a:fillRect/>
          </a:stretch>
        </p:blipFill>
        <p:spPr bwMode="auto">
          <a:xfrm>
            <a:off x="381000" y="4191000"/>
            <a:ext cx="3276600" cy="2431998"/>
          </a:xfrm>
          <a:prstGeom prst="rect">
            <a:avLst/>
          </a:prstGeom>
          <a:ln>
            <a:noFill/>
          </a:ln>
          <a:effectLst>
            <a:outerShdw blurRad="190500" algn="tl" rotWithShape="0">
              <a:srgbClr val="000000">
                <a:alpha val="70000"/>
              </a:srgbClr>
            </a:outerShdw>
          </a:effectLst>
        </p:spPr>
      </p:pic>
      <p:pic>
        <p:nvPicPr>
          <p:cNvPr id="67588" name="Picture 4"/>
          <p:cNvPicPr>
            <a:picLocks noChangeAspect="1" noChangeArrowheads="1"/>
          </p:cNvPicPr>
          <p:nvPr/>
        </p:nvPicPr>
        <p:blipFill>
          <a:blip r:embed="rId4" cstate="print"/>
          <a:srcRect l="25856" t="20261" r="24188" b="9648"/>
          <a:stretch>
            <a:fillRect/>
          </a:stretch>
        </p:blipFill>
        <p:spPr bwMode="auto">
          <a:xfrm rot="16200000">
            <a:off x="5157547" y="1243254"/>
            <a:ext cx="3352799" cy="4066692"/>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3962400" y="5181600"/>
            <a:ext cx="4876800" cy="1295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sz="2000" b="1" dirty="0" smtClean="0">
                <a:solidFill>
                  <a:schemeClr val="accent2">
                    <a:lumMod val="75000"/>
                  </a:schemeClr>
                </a:solidFill>
              </a:rPr>
              <a:t>Fun Fact: </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Lake Mead is the largest reservoir in the country and has enough</a:t>
            </a:r>
            <a:r>
              <a:rPr kumimoji="0" lang="en-US" sz="2000" b="0" i="0" u="none" strike="noStrike" kern="1200" cap="none" spc="0" normalizeH="0" noProof="0" dirty="0" smtClean="0">
                <a:ln>
                  <a:noFill/>
                </a:ln>
                <a:solidFill>
                  <a:schemeClr val="dk1"/>
                </a:solidFill>
                <a:effectLst/>
                <a:uLnTx/>
                <a:uFillTx/>
                <a:latin typeface="+mn-lt"/>
                <a:ea typeface="+mn-ea"/>
                <a:cs typeface="+mn-cs"/>
              </a:rPr>
              <a:t> water to flood the whole state of New York with 1 foot of water.</a:t>
            </a:r>
            <a:endParaRPr kumimoji="0" lang="en-US" sz="2000"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3: Hoover Dam: </a:t>
            </a:r>
            <a:br>
              <a:rPr lang="en-US" b="1" dirty="0" smtClean="0">
                <a:solidFill>
                  <a:schemeClr val="accent5">
                    <a:lumMod val="75000"/>
                  </a:schemeClr>
                </a:solidFill>
              </a:rPr>
            </a:br>
            <a:r>
              <a:rPr lang="en-US" b="1" dirty="0" smtClean="0">
                <a:solidFill>
                  <a:schemeClr val="accent5">
                    <a:lumMod val="75000"/>
                  </a:schemeClr>
                </a:solidFill>
              </a:rPr>
              <a:t>A Concrete Marvel</a:t>
            </a:r>
            <a:endParaRPr lang="en-US" b="1" dirty="0">
              <a:solidFill>
                <a:schemeClr val="accent5">
                  <a:lumMod val="75000"/>
                </a:schemeClr>
              </a:solidFill>
            </a:endParaRPr>
          </a:p>
        </p:txBody>
      </p:sp>
      <p:pic>
        <p:nvPicPr>
          <p:cNvPr id="6" name="Hoover Dam cx.wmv">
            <a:hlinkClick r:id="" action="ppaction://media"/>
          </p:cNvPr>
          <p:cNvPicPr>
            <a:picLocks noGrp="1" noRot="1" noChangeAspect="1"/>
          </p:cNvPicPr>
          <p:nvPr>
            <p:ph sz="half" idx="1"/>
            <a:videoFile r:link="rId1"/>
          </p:nvPr>
        </p:nvPicPr>
        <p:blipFill>
          <a:blip r:embed="rId4" cstate="print"/>
          <a:stretch>
            <a:fillRect/>
          </a:stretch>
        </p:blipFill>
        <p:spPr>
          <a:xfrm>
            <a:off x="1524000" y="1752600"/>
            <a:ext cx="6096001" cy="4572000"/>
          </a:xfrm>
          <a:prstGeom prst="rect">
            <a:avLst/>
          </a:prstGeom>
        </p:spPr>
      </p:pic>
      <p:sp>
        <p:nvSpPr>
          <p:cNvPr id="7" name="TextBox 6"/>
          <p:cNvSpPr txBox="1"/>
          <p:nvPr/>
        </p:nvSpPr>
        <p:spPr>
          <a:xfrm>
            <a:off x="3181350" y="6306979"/>
            <a:ext cx="2781300" cy="246221"/>
          </a:xfrm>
          <a:prstGeom prst="rect">
            <a:avLst/>
          </a:prstGeom>
          <a:noFill/>
        </p:spPr>
        <p:txBody>
          <a:bodyPr wrap="square" rtlCol="0">
            <a:spAutoFit/>
          </a:bodyPr>
          <a:lstStyle/>
          <a:p>
            <a:pPr algn="ctr"/>
            <a:r>
              <a:rPr lang="en-US" sz="1000" dirty="0" smtClean="0"/>
              <a:t>Hoover Dam construction video (2:00)</a:t>
            </a:r>
            <a:endParaRPr lang="en-US"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3: Hoover Dam: </a:t>
            </a:r>
            <a:br>
              <a:rPr lang="en-US" b="1" dirty="0" smtClean="0">
                <a:solidFill>
                  <a:schemeClr val="accent5">
                    <a:lumMod val="75000"/>
                  </a:schemeClr>
                </a:solidFill>
              </a:rPr>
            </a:br>
            <a:r>
              <a:rPr lang="en-US" b="1" dirty="0" smtClean="0">
                <a:solidFill>
                  <a:schemeClr val="accent5">
                    <a:lumMod val="75000"/>
                  </a:schemeClr>
                </a:solidFill>
              </a:rPr>
              <a:t>A Concrete Marvel</a:t>
            </a:r>
            <a:endParaRPr lang="en-US" b="1" dirty="0">
              <a:solidFill>
                <a:schemeClr val="accent5">
                  <a:lumMod val="75000"/>
                </a:schemeClr>
              </a:solidFill>
            </a:endParaRPr>
          </a:p>
        </p:txBody>
      </p:sp>
      <p:pic>
        <p:nvPicPr>
          <p:cNvPr id="67587" name="Picture 3"/>
          <p:cNvPicPr>
            <a:picLocks noChangeAspect="1" noChangeArrowheads="1"/>
          </p:cNvPicPr>
          <p:nvPr/>
        </p:nvPicPr>
        <p:blipFill>
          <a:blip r:embed="rId4" cstate="print"/>
          <a:srcRect l="28358" t="21226" r="26690" b="12543"/>
          <a:stretch>
            <a:fillRect/>
          </a:stretch>
        </p:blipFill>
        <p:spPr bwMode="auto">
          <a:xfrm>
            <a:off x="5966129" y="228600"/>
            <a:ext cx="2873071" cy="3659391"/>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5257800" y="4038600"/>
            <a:ext cx="3581400" cy="2667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sz="2000" b="1" dirty="0" smtClean="0">
                <a:solidFill>
                  <a:schemeClr val="accent2">
                    <a:lumMod val="75000"/>
                  </a:schemeClr>
                </a:solidFill>
              </a:rPr>
              <a:t>Fun Facts: </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Every state provided</a:t>
            </a:r>
            <a:r>
              <a:rPr kumimoji="0" lang="en-US" sz="2000" b="0" i="0" u="none" strike="noStrike" kern="1200" cap="none" spc="0" normalizeH="0" noProof="0" dirty="0" smtClean="0">
                <a:ln>
                  <a:noFill/>
                </a:ln>
                <a:solidFill>
                  <a:schemeClr val="dk1"/>
                </a:solidFill>
                <a:effectLst/>
                <a:uLnTx/>
                <a:uFillTx/>
                <a:latin typeface="+mn-lt"/>
                <a:ea typeface="+mn-ea"/>
                <a:cs typeface="+mn-cs"/>
              </a:rPr>
              <a:t> supplies or materials for the construction of the dam.</a:t>
            </a:r>
            <a:endParaRPr lang="en-US" sz="2000" dirty="0" smtClean="0"/>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There is enough concrete in the dam to build a 4 foot wide sidewalk around the Earth at the Equator.</a:t>
            </a:r>
          </a:p>
        </p:txBody>
      </p:sp>
      <p:pic>
        <p:nvPicPr>
          <p:cNvPr id="8" name="Hoover Dam in.wmv">
            <a:hlinkClick r:id="" action="ppaction://media"/>
          </p:cNvPr>
          <p:cNvPicPr>
            <a:picLocks noGrp="1" noRot="1" noChangeAspect="1"/>
          </p:cNvPicPr>
          <p:nvPr>
            <p:ph sz="half" idx="1"/>
            <a:videoFile r:link="rId1"/>
          </p:nvPr>
        </p:nvPicPr>
        <p:blipFill>
          <a:blip r:embed="rId5" cstate="print"/>
          <a:stretch>
            <a:fillRect/>
          </a:stretch>
        </p:blipFill>
        <p:spPr>
          <a:xfrm>
            <a:off x="279399" y="2133600"/>
            <a:ext cx="4673601" cy="3505200"/>
          </a:xfrm>
          <a:prstGeom prst="rect">
            <a:avLst/>
          </a:prstGeom>
        </p:spPr>
      </p:pic>
      <p:sp>
        <p:nvSpPr>
          <p:cNvPr id="9" name="TextBox 8"/>
          <p:cNvSpPr txBox="1"/>
          <p:nvPr/>
        </p:nvSpPr>
        <p:spPr>
          <a:xfrm>
            <a:off x="685800" y="5621179"/>
            <a:ext cx="3771900" cy="246221"/>
          </a:xfrm>
          <a:prstGeom prst="rect">
            <a:avLst/>
          </a:prstGeom>
          <a:noFill/>
        </p:spPr>
        <p:txBody>
          <a:bodyPr wrap="square" rtlCol="0">
            <a:spAutoFit/>
          </a:bodyPr>
          <a:lstStyle/>
          <a:p>
            <a:pPr algn="ctr"/>
            <a:r>
              <a:rPr lang="en-US" sz="1000" dirty="0" smtClean="0"/>
              <a:t>Inside Hoover Dam video (5:47)</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p:cTn id="22"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6"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The Grand Canyon, Arizona…</a:t>
            </a:r>
            <a:endParaRPr lang="en-US" b="1" dirty="0">
              <a:solidFill>
                <a:schemeClr val="accent5">
                  <a:lumMod val="75000"/>
                </a:schemeClr>
              </a:solidFill>
            </a:endParaRPr>
          </a:p>
        </p:txBody>
      </p:sp>
      <p:pic>
        <p:nvPicPr>
          <p:cNvPr id="4098" name="Picture 2"/>
          <p:cNvPicPr>
            <a:picLocks noGrp="1" noChangeAspect="1" noChangeArrowheads="1"/>
          </p:cNvPicPr>
          <p:nvPr>
            <p:ph sz="half" idx="1"/>
          </p:nvPr>
        </p:nvPicPr>
        <p:blipFill>
          <a:blip r:embed="rId4" cstate="print"/>
          <a:srcRect l="1200" t="16000" r="1200" b="16000"/>
          <a:stretch>
            <a:fillRect/>
          </a:stretch>
        </p:blipFill>
        <p:spPr bwMode="auto">
          <a:xfrm>
            <a:off x="555955" y="1975100"/>
            <a:ext cx="8032090" cy="4197100"/>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5">
                    <a:lumMod val="75000"/>
                  </a:schemeClr>
                </a:solidFill>
              </a:rPr>
              <a:t>Southwest Region Tour</a:t>
            </a:r>
            <a:endParaRPr lang="en-US" b="1" dirty="0">
              <a:solidFill>
                <a:schemeClr val="accent5">
                  <a:lumMod val="75000"/>
                </a:schemeClr>
              </a:solidFill>
            </a:endParaRPr>
          </a:p>
        </p:txBody>
      </p:sp>
      <p:sp>
        <p:nvSpPr>
          <p:cNvPr id="3" name="Content Placeholder 2"/>
          <p:cNvSpPr>
            <a:spLocks noGrp="1"/>
          </p:cNvSpPr>
          <p:nvPr>
            <p:ph idx="1"/>
          </p:nvPr>
        </p:nvSpPr>
        <p:spPr>
          <a:xfrm>
            <a:off x="457200" y="1341437"/>
            <a:ext cx="8229600" cy="4525963"/>
          </a:xfrm>
        </p:spPr>
        <p:txBody>
          <a:bodyPr>
            <a:noAutofit/>
          </a:bodyPr>
          <a:lstStyle/>
          <a:p>
            <a:pPr>
              <a:buNone/>
            </a:pPr>
            <a:r>
              <a:rPr lang="en-US" sz="2400" b="1" dirty="0" smtClean="0">
                <a:solidFill>
                  <a:schemeClr val="accent2">
                    <a:lumMod val="75000"/>
                  </a:schemeClr>
                </a:solidFill>
              </a:rPr>
              <a:t>Stop 1: Monument Valley: Home of the Navajos</a:t>
            </a:r>
          </a:p>
          <a:p>
            <a:pPr>
              <a:buNone/>
            </a:pPr>
            <a:r>
              <a:rPr lang="en-US" sz="2400" b="1" dirty="0" smtClean="0">
                <a:solidFill>
                  <a:schemeClr val="accent2">
                    <a:lumMod val="75000"/>
                  </a:schemeClr>
                </a:solidFill>
              </a:rPr>
              <a:t>Stop 2: Phoenix, Arizona: America’s Hottest City</a:t>
            </a:r>
          </a:p>
          <a:p>
            <a:pPr>
              <a:buNone/>
            </a:pPr>
            <a:r>
              <a:rPr lang="en-US" sz="2400" b="1" dirty="0" smtClean="0">
                <a:solidFill>
                  <a:schemeClr val="accent2">
                    <a:lumMod val="75000"/>
                  </a:schemeClr>
                </a:solidFill>
              </a:rPr>
              <a:t>Stop 3: Hoover Dam: A Concrete Marvel</a:t>
            </a:r>
          </a:p>
          <a:p>
            <a:pPr>
              <a:buNone/>
            </a:pPr>
            <a:r>
              <a:rPr lang="en-US" sz="2400" b="1" dirty="0" smtClean="0">
                <a:solidFill>
                  <a:schemeClr val="accent2">
                    <a:lumMod val="75000"/>
                  </a:schemeClr>
                </a:solidFill>
              </a:rPr>
              <a:t>Stop 4: The Grand Canyon: Arizona’s World-Famous Wonder</a:t>
            </a:r>
          </a:p>
          <a:p>
            <a:pPr>
              <a:buNone/>
            </a:pPr>
            <a:r>
              <a:rPr lang="en-US" sz="2400" b="1" dirty="0" smtClean="0">
                <a:solidFill>
                  <a:schemeClr val="accent2">
                    <a:lumMod val="75000"/>
                  </a:schemeClr>
                </a:solidFill>
              </a:rPr>
              <a:t>Stop 5: Carlsbad Caverns: Big Rooms and Bats in New Mexico</a:t>
            </a:r>
          </a:p>
          <a:p>
            <a:pPr>
              <a:buNone/>
            </a:pPr>
            <a:r>
              <a:rPr lang="en-US" sz="2400" b="1" dirty="0" smtClean="0">
                <a:solidFill>
                  <a:schemeClr val="accent2">
                    <a:lumMod val="75000"/>
                  </a:schemeClr>
                </a:solidFill>
              </a:rPr>
              <a:t>Stop 6: El Paso &amp; Ciudad Juarez: Two Cities, Two Countries, One Border</a:t>
            </a:r>
          </a:p>
          <a:p>
            <a:pPr>
              <a:buNone/>
            </a:pPr>
            <a:r>
              <a:rPr lang="en-US" sz="2400" b="1" dirty="0" smtClean="0">
                <a:solidFill>
                  <a:schemeClr val="accent2">
                    <a:lumMod val="75000"/>
                  </a:schemeClr>
                </a:solidFill>
              </a:rPr>
              <a:t>Stop 7: San Antonio, Texas: Home of the Alamo</a:t>
            </a:r>
          </a:p>
          <a:p>
            <a:pPr>
              <a:buNone/>
            </a:pPr>
            <a:r>
              <a:rPr lang="en-US" sz="2400" b="1" dirty="0" smtClean="0">
                <a:solidFill>
                  <a:schemeClr val="accent2">
                    <a:lumMod val="75000"/>
                  </a:schemeClr>
                </a:solidFill>
              </a:rPr>
              <a:t>Stop 8: Austin: The Capital of Texas</a:t>
            </a:r>
          </a:p>
          <a:p>
            <a:pPr>
              <a:buNone/>
            </a:pPr>
            <a:r>
              <a:rPr lang="en-US" sz="2400" b="1" dirty="0" smtClean="0">
                <a:solidFill>
                  <a:schemeClr val="accent2">
                    <a:lumMod val="75000"/>
                  </a:schemeClr>
                </a:solidFill>
              </a:rPr>
              <a:t>Stop 9: Guthrie, Oklahoma: Center of the Land Rush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6"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6"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6"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6"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grandcanyonskywalk.com/wp-content/gallery/photo-gallery/skywalk-from-side-with-clouds.jpg"/>
          <p:cNvPicPr>
            <a:picLocks noChangeAspect="1" noChangeArrowheads="1"/>
          </p:cNvPicPr>
          <p:nvPr/>
        </p:nvPicPr>
        <p:blipFill>
          <a:blip r:embed="rId4" cstate="print"/>
          <a:srcRect/>
          <a:stretch>
            <a:fillRect/>
          </a:stretch>
        </p:blipFill>
        <p:spPr bwMode="auto">
          <a:xfrm>
            <a:off x="4876800" y="1524000"/>
            <a:ext cx="1981200" cy="2971800"/>
          </a:xfrm>
          <a:prstGeom prst="rect">
            <a:avLst/>
          </a:prstGeom>
          <a:ln>
            <a:noFill/>
          </a:ln>
          <a:effectLst>
            <a:outerShdw blurRad="190500" algn="tl" rotWithShape="0">
              <a:srgbClr val="000000">
                <a:alpha val="70000"/>
              </a:srgbClr>
            </a:outerShdw>
          </a:effectLst>
        </p:spPr>
      </p:pic>
      <p:pic>
        <p:nvPicPr>
          <p:cNvPr id="2050" name="Picture 2" descr="The Grand Canyon"/>
          <p:cNvPicPr>
            <a:picLocks noChangeAspect="1" noChangeArrowheads="1"/>
          </p:cNvPicPr>
          <p:nvPr/>
        </p:nvPicPr>
        <p:blipFill>
          <a:blip r:embed="rId5" cstate="print"/>
          <a:srcRect/>
          <a:stretch>
            <a:fillRect/>
          </a:stretch>
        </p:blipFill>
        <p:spPr bwMode="auto">
          <a:xfrm>
            <a:off x="4114800" y="4343400"/>
            <a:ext cx="4800600" cy="228237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4: The Grand Canyon: </a:t>
            </a:r>
            <a:br>
              <a:rPr lang="en-US" b="1" dirty="0" smtClean="0">
                <a:solidFill>
                  <a:schemeClr val="accent5">
                    <a:lumMod val="75000"/>
                  </a:schemeClr>
                </a:solidFill>
              </a:rPr>
            </a:br>
            <a:r>
              <a:rPr lang="en-US" b="1" dirty="0" smtClean="0">
                <a:solidFill>
                  <a:schemeClr val="accent5">
                    <a:lumMod val="75000"/>
                  </a:schemeClr>
                </a:solidFill>
              </a:rPr>
              <a:t>Arizona’s World-Famous Wonder</a:t>
            </a:r>
            <a:endParaRPr lang="en-US" b="1" dirty="0">
              <a:solidFill>
                <a:schemeClr val="accent5">
                  <a:lumMod val="75000"/>
                </a:schemeClr>
              </a:solidFill>
            </a:endParaRPr>
          </a:p>
        </p:txBody>
      </p:sp>
      <p:sp>
        <p:nvSpPr>
          <p:cNvPr id="4" name="Content Placeholder 3"/>
          <p:cNvSpPr>
            <a:spLocks noGrp="1"/>
          </p:cNvSpPr>
          <p:nvPr>
            <p:ph sz="half" idx="2"/>
          </p:nvPr>
        </p:nvSpPr>
        <p:spPr>
          <a:xfrm>
            <a:off x="228600" y="4953000"/>
            <a:ext cx="3886200" cy="1828800"/>
          </a:xfrm>
        </p:spPr>
        <p:txBody>
          <a:bodyPr>
            <a:normAutofit/>
          </a:bodyPr>
          <a:lstStyle/>
          <a:p>
            <a:pPr marL="0" indent="0">
              <a:buNone/>
            </a:pPr>
            <a:r>
              <a:rPr lang="en-US" sz="2000" dirty="0" smtClean="0"/>
              <a:t>The Grand Canyon was carved out over millions of years by water </a:t>
            </a:r>
            <a:r>
              <a:rPr lang="en-US" sz="2000" b="1" dirty="0" smtClean="0">
                <a:solidFill>
                  <a:schemeClr val="accent2">
                    <a:lumMod val="75000"/>
                  </a:schemeClr>
                </a:solidFill>
              </a:rPr>
              <a:t>eroding</a:t>
            </a:r>
            <a:r>
              <a:rPr lang="en-US" sz="2000" dirty="0" smtClean="0"/>
              <a:t> the rock to form a </a:t>
            </a:r>
            <a:r>
              <a:rPr lang="en-US" sz="2000" b="1" dirty="0" smtClean="0">
                <a:solidFill>
                  <a:schemeClr val="accent2">
                    <a:lumMod val="75000"/>
                  </a:schemeClr>
                </a:solidFill>
              </a:rPr>
              <a:t>canyon</a:t>
            </a:r>
            <a:r>
              <a:rPr lang="en-US" sz="2000" dirty="0" smtClean="0"/>
              <a:t>.</a:t>
            </a:r>
            <a:endParaRPr lang="en-US" sz="2000" dirty="0"/>
          </a:p>
        </p:txBody>
      </p:sp>
      <p:sp>
        <p:nvSpPr>
          <p:cNvPr id="6" name="TextBox 5"/>
          <p:cNvSpPr txBox="1"/>
          <p:nvPr/>
        </p:nvSpPr>
        <p:spPr>
          <a:xfrm>
            <a:off x="869950" y="4554379"/>
            <a:ext cx="2781300" cy="246221"/>
          </a:xfrm>
          <a:prstGeom prst="rect">
            <a:avLst/>
          </a:prstGeom>
          <a:noFill/>
        </p:spPr>
        <p:txBody>
          <a:bodyPr wrap="square" rtlCol="0">
            <a:spAutoFit/>
          </a:bodyPr>
          <a:lstStyle/>
          <a:p>
            <a:pPr algn="ctr"/>
            <a:r>
              <a:rPr lang="en-US" sz="1000" dirty="0" smtClean="0"/>
              <a:t>Grand Canyon formation video (3:51)</a:t>
            </a:r>
            <a:endParaRPr lang="en-US" sz="1000" dirty="0"/>
          </a:p>
        </p:txBody>
      </p:sp>
      <p:pic>
        <p:nvPicPr>
          <p:cNvPr id="8" name="Grand Canyon DUDE.wmv">
            <a:hlinkClick r:id="" action="ppaction://media"/>
          </p:cNvPr>
          <p:cNvPicPr>
            <a:picLocks noGrp="1" noRot="1" noChangeAspect="1"/>
          </p:cNvPicPr>
          <p:nvPr>
            <p:ph sz="half" idx="1"/>
            <a:videoFile r:link="rId1"/>
          </p:nvPr>
        </p:nvPicPr>
        <p:blipFill>
          <a:blip r:embed="rId6" cstate="print"/>
          <a:stretch>
            <a:fillRect/>
          </a:stretch>
        </p:blipFill>
        <p:spPr>
          <a:xfrm>
            <a:off x="228600" y="1524000"/>
            <a:ext cx="4064001" cy="3048000"/>
          </a:xfrm>
          <a:prstGeom prst="rect">
            <a:avLst/>
          </a:prstGeom>
        </p:spPr>
      </p:pic>
      <p:sp>
        <p:nvSpPr>
          <p:cNvPr id="10" name="Content Placeholder 2"/>
          <p:cNvSpPr txBox="1">
            <a:spLocks/>
          </p:cNvSpPr>
          <p:nvPr/>
        </p:nvSpPr>
        <p:spPr>
          <a:xfrm>
            <a:off x="7086600" y="1524000"/>
            <a:ext cx="1752600" cy="25908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Aft>
                <a:spcPts val="0"/>
              </a:spcAft>
              <a:buClr>
                <a:schemeClr val="accent1">
                  <a:lumMod val="75000"/>
                </a:schemeClr>
              </a:buClr>
              <a:buSzPct val="100000"/>
              <a:tabLst/>
              <a:defRPr/>
            </a:pPr>
            <a:r>
              <a:rPr lang="en-US" sz="2000" b="1" dirty="0" smtClean="0">
                <a:solidFill>
                  <a:schemeClr val="accent2">
                    <a:lumMod val="75000"/>
                  </a:schemeClr>
                </a:solidFill>
              </a:rPr>
              <a:t>Fun Fact: </a:t>
            </a:r>
          </a:p>
          <a:p>
            <a:pPr marR="0" lvl="0" defTabSz="914400" rtl="0" eaLnBrk="1" fontAlgn="auto" latinLnBrk="0" hangingPunct="1">
              <a:lnSpc>
                <a:spcPct val="100000"/>
              </a:lnSpc>
              <a:spcAft>
                <a:spcPts val="0"/>
              </a:spcAft>
              <a:buClr>
                <a:schemeClr val="accent1">
                  <a:lumMod val="75000"/>
                </a:schemeClr>
              </a:buClr>
              <a:buSzPct val="100000"/>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The Grand Canyon</a:t>
            </a:r>
            <a:r>
              <a:rPr kumimoji="0" lang="en-US" sz="2000" b="0" i="0" u="none" strike="noStrike" kern="1200" cap="none" spc="0" normalizeH="0" noProof="0" dirty="0" smtClean="0">
                <a:ln>
                  <a:noFill/>
                </a:ln>
                <a:solidFill>
                  <a:schemeClr val="dk1"/>
                </a:solidFill>
                <a:effectLst/>
                <a:uLnTx/>
                <a:uFillTx/>
                <a:latin typeface="+mn-lt"/>
                <a:ea typeface="+mn-ea"/>
                <a:cs typeface="+mn-cs"/>
              </a:rPr>
              <a:t> Skywalk is 4000 feet above the bottom of the canyon.</a:t>
            </a:r>
            <a:endParaRPr kumimoji="0" lang="en-US" sz="2000"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p:cTn id="22"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10"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4: The Grand Canyon: </a:t>
            </a:r>
            <a:br>
              <a:rPr lang="en-US" b="1" dirty="0" smtClean="0">
                <a:solidFill>
                  <a:schemeClr val="accent5">
                    <a:lumMod val="75000"/>
                  </a:schemeClr>
                </a:solidFill>
              </a:rPr>
            </a:br>
            <a:r>
              <a:rPr lang="en-US" b="1" dirty="0" smtClean="0">
                <a:solidFill>
                  <a:schemeClr val="accent5">
                    <a:lumMod val="75000"/>
                  </a:schemeClr>
                </a:solidFill>
              </a:rPr>
              <a:t>Arizona’s World-Famous Wonder</a:t>
            </a:r>
            <a:endParaRPr lang="en-US" b="1" dirty="0">
              <a:solidFill>
                <a:schemeClr val="accent5">
                  <a:lumMod val="75000"/>
                </a:schemeClr>
              </a:solidFill>
            </a:endParaRPr>
          </a:p>
        </p:txBody>
      </p:sp>
      <p:sp>
        <p:nvSpPr>
          <p:cNvPr id="5" name="TextBox 4"/>
          <p:cNvSpPr txBox="1"/>
          <p:nvPr/>
        </p:nvSpPr>
        <p:spPr>
          <a:xfrm>
            <a:off x="4248149" y="6306979"/>
            <a:ext cx="2781300" cy="246221"/>
          </a:xfrm>
          <a:prstGeom prst="rect">
            <a:avLst/>
          </a:prstGeom>
          <a:noFill/>
        </p:spPr>
        <p:txBody>
          <a:bodyPr wrap="square" rtlCol="0">
            <a:spAutoFit/>
          </a:bodyPr>
          <a:lstStyle/>
          <a:p>
            <a:pPr algn="ctr"/>
            <a:r>
              <a:rPr lang="en-US" sz="1000" dirty="0" smtClean="0"/>
              <a:t>Grand Canyon </a:t>
            </a:r>
            <a:r>
              <a:rPr lang="en-US" sz="1000" dirty="0" err="1" smtClean="0"/>
              <a:t>Tusayan</a:t>
            </a:r>
            <a:r>
              <a:rPr lang="en-US" sz="1000" dirty="0" smtClean="0"/>
              <a:t> Ruin video (1:47)</a:t>
            </a:r>
            <a:endParaRPr lang="en-US" sz="1000" dirty="0"/>
          </a:p>
        </p:txBody>
      </p:sp>
      <p:pic>
        <p:nvPicPr>
          <p:cNvPr id="9" name="Grand Canyon ruin.wmv">
            <a:hlinkClick r:id="" action="ppaction://media"/>
          </p:cNvPr>
          <p:cNvPicPr>
            <a:picLocks noGrp="1" noRot="1" noChangeAspect="1"/>
          </p:cNvPicPr>
          <p:nvPr>
            <p:ph sz="half" idx="1"/>
            <a:videoFile r:link="rId1"/>
          </p:nvPr>
        </p:nvPicPr>
        <p:blipFill>
          <a:blip r:embed="rId4" cstate="print"/>
          <a:stretch>
            <a:fillRect/>
          </a:stretch>
        </p:blipFill>
        <p:spPr>
          <a:xfrm>
            <a:off x="2590799" y="1752600"/>
            <a:ext cx="6096001" cy="4572000"/>
          </a:xfrm>
          <a:prstGeom prst="rect">
            <a:avLst/>
          </a:prstGeom>
        </p:spPr>
      </p:pic>
      <p:sp>
        <p:nvSpPr>
          <p:cNvPr id="10" name="Content Placeholder 2"/>
          <p:cNvSpPr>
            <a:spLocks noGrp="1"/>
          </p:cNvSpPr>
          <p:nvPr>
            <p:ph sz="half" idx="1"/>
          </p:nvPr>
        </p:nvSpPr>
        <p:spPr>
          <a:xfrm>
            <a:off x="304800" y="1828800"/>
            <a:ext cx="2286000" cy="4800600"/>
          </a:xfrm>
        </p:spPr>
        <p:txBody>
          <a:bodyPr>
            <a:normAutofit/>
          </a:bodyPr>
          <a:lstStyle/>
          <a:p>
            <a:pPr marL="0" indent="0">
              <a:buNone/>
            </a:pPr>
            <a:r>
              <a:rPr lang="en-US" sz="2000" dirty="0" smtClean="0"/>
              <a:t>The Ancient Pueblo People were the first to live in the Grand Canyon area. They lived at the </a:t>
            </a:r>
            <a:r>
              <a:rPr lang="en-US" sz="2000" dirty="0" err="1" smtClean="0"/>
              <a:t>Tusayan</a:t>
            </a:r>
            <a:r>
              <a:rPr lang="en-US" sz="2000" dirty="0" smtClean="0"/>
              <a:t> Pueblo in the Grand Canyon about 800 years ago. The Hopi tribe is descended from the Ancient </a:t>
            </a:r>
            <a:r>
              <a:rPr lang="en-US" sz="2000" dirty="0" err="1" smtClean="0"/>
              <a:t>Puebloans</a:t>
            </a:r>
            <a:r>
              <a:rPr lang="en-US" sz="2000" dirty="0" smtClean="0"/>
              <a:t>.</a:t>
            </a:r>
            <a:endParaRPr lang="en-US"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4: The Grand Canyon: </a:t>
            </a:r>
            <a:br>
              <a:rPr lang="en-US" b="1" dirty="0" smtClean="0">
                <a:solidFill>
                  <a:schemeClr val="accent5">
                    <a:lumMod val="75000"/>
                  </a:schemeClr>
                </a:solidFill>
              </a:rPr>
            </a:br>
            <a:r>
              <a:rPr lang="en-US" b="1" dirty="0" smtClean="0">
                <a:solidFill>
                  <a:schemeClr val="accent5">
                    <a:lumMod val="75000"/>
                  </a:schemeClr>
                </a:solidFill>
              </a:rPr>
              <a:t>Arizona’s World-Famous Wonder</a:t>
            </a:r>
            <a:endParaRPr lang="en-US" b="1" dirty="0">
              <a:solidFill>
                <a:schemeClr val="accent5">
                  <a:lumMod val="75000"/>
                </a:schemeClr>
              </a:solidFill>
            </a:endParaRPr>
          </a:p>
        </p:txBody>
      </p:sp>
      <p:sp>
        <p:nvSpPr>
          <p:cNvPr id="6" name="TextBox 5"/>
          <p:cNvSpPr txBox="1"/>
          <p:nvPr/>
        </p:nvSpPr>
        <p:spPr>
          <a:xfrm>
            <a:off x="3181350" y="6306979"/>
            <a:ext cx="2781300" cy="246221"/>
          </a:xfrm>
          <a:prstGeom prst="rect">
            <a:avLst/>
          </a:prstGeom>
          <a:noFill/>
        </p:spPr>
        <p:txBody>
          <a:bodyPr wrap="square" rtlCol="0">
            <a:spAutoFit/>
          </a:bodyPr>
          <a:lstStyle/>
          <a:p>
            <a:pPr algn="ctr"/>
            <a:r>
              <a:rPr lang="en-US" sz="1000" dirty="0" smtClean="0"/>
              <a:t>Grand Canyon fly-through video (3:02)</a:t>
            </a:r>
            <a:endParaRPr lang="en-US" sz="1000" dirty="0"/>
          </a:p>
        </p:txBody>
      </p:sp>
      <p:pic>
        <p:nvPicPr>
          <p:cNvPr id="5" name="GRCA aerial.wmv">
            <a:hlinkClick r:id="" action="ppaction://media"/>
          </p:cNvPr>
          <p:cNvPicPr>
            <a:picLocks noGrp="1" noRot="1" noChangeAspect="1"/>
          </p:cNvPicPr>
          <p:nvPr>
            <p:ph sz="half" idx="1"/>
            <a:videoFile r:link="rId1"/>
          </p:nvPr>
        </p:nvPicPr>
        <p:blipFill>
          <a:blip r:embed="rId4" cstate="print"/>
          <a:stretch>
            <a:fillRect/>
          </a:stretch>
        </p:blipFill>
        <p:spPr>
          <a:xfrm>
            <a:off x="1524000" y="1752600"/>
            <a:ext cx="6096001"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019800" cy="1143000"/>
          </a:xfrm>
        </p:spPr>
        <p:txBody>
          <a:bodyPr>
            <a:normAutofit fontScale="90000"/>
          </a:bodyPr>
          <a:lstStyle/>
          <a:p>
            <a:pPr algn="l"/>
            <a:r>
              <a:rPr lang="en-US" b="1" dirty="0" smtClean="0">
                <a:solidFill>
                  <a:schemeClr val="accent5">
                    <a:lumMod val="75000"/>
                  </a:schemeClr>
                </a:solidFill>
              </a:rPr>
              <a:t>Copper Mining </a:t>
            </a:r>
            <a:br>
              <a:rPr lang="en-US" b="1" dirty="0" smtClean="0">
                <a:solidFill>
                  <a:schemeClr val="accent5">
                    <a:lumMod val="75000"/>
                  </a:schemeClr>
                </a:solidFill>
              </a:rPr>
            </a:br>
            <a:r>
              <a:rPr lang="en-US" b="1" dirty="0" smtClean="0">
                <a:solidFill>
                  <a:schemeClr val="accent5">
                    <a:lumMod val="75000"/>
                  </a:schemeClr>
                </a:solidFill>
              </a:rPr>
              <a:t>in Arizona</a:t>
            </a:r>
            <a:endParaRPr lang="en-US" b="1" dirty="0">
              <a:solidFill>
                <a:schemeClr val="accent5">
                  <a:lumMod val="75000"/>
                </a:schemeClr>
              </a:solidFill>
            </a:endParaRPr>
          </a:p>
        </p:txBody>
      </p:sp>
      <p:sp>
        <p:nvSpPr>
          <p:cNvPr id="3" name="Content Placeholder 2"/>
          <p:cNvSpPr>
            <a:spLocks noGrp="1"/>
          </p:cNvSpPr>
          <p:nvPr>
            <p:ph sz="half" idx="1"/>
          </p:nvPr>
        </p:nvSpPr>
        <p:spPr>
          <a:xfrm>
            <a:off x="381000" y="1447800"/>
            <a:ext cx="4419600" cy="4525963"/>
          </a:xfrm>
        </p:spPr>
        <p:txBody>
          <a:bodyPr>
            <a:normAutofit/>
          </a:bodyPr>
          <a:lstStyle/>
          <a:p>
            <a:pPr marL="0" indent="0">
              <a:spcBef>
                <a:spcPts val="0"/>
              </a:spcBef>
              <a:buNone/>
            </a:pPr>
            <a:r>
              <a:rPr lang="en-US" sz="2000" dirty="0" smtClean="0"/>
              <a:t>Early in its history, Arizona’s economy relied on the </a:t>
            </a:r>
            <a:r>
              <a:rPr lang="en-US" sz="2000" b="1" dirty="0" smtClean="0">
                <a:solidFill>
                  <a:schemeClr val="accent2">
                    <a:lumMod val="75000"/>
                  </a:schemeClr>
                </a:solidFill>
              </a:rPr>
              <a:t>five C’s</a:t>
            </a:r>
            <a:r>
              <a:rPr lang="en-US" sz="2000" b="1" dirty="0" smtClean="0">
                <a:solidFill>
                  <a:schemeClr val="accent5">
                    <a:lumMod val="75000"/>
                  </a:schemeClr>
                </a:solidFill>
              </a:rPr>
              <a:t> </a:t>
            </a:r>
            <a:r>
              <a:rPr lang="en-US" sz="2000" dirty="0" smtClean="0"/>
              <a:t>– copper, cotton, cattle, citrus, and climate (tourism). Today, the state is the top producer of copper in the United States, mining two-thirds of the copper produced in the country. One of the state’s nicknames is </a:t>
            </a:r>
            <a:r>
              <a:rPr lang="en-US" sz="2000" b="1" dirty="0" smtClean="0">
                <a:solidFill>
                  <a:schemeClr val="accent2">
                    <a:lumMod val="75000"/>
                  </a:schemeClr>
                </a:solidFill>
              </a:rPr>
              <a:t>The Copper State</a:t>
            </a:r>
            <a:r>
              <a:rPr lang="en-US" sz="2000" dirty="0" smtClean="0"/>
              <a:t>.</a:t>
            </a:r>
            <a:endParaRPr lang="en-US" sz="2000" dirty="0"/>
          </a:p>
        </p:txBody>
      </p:sp>
      <p:sp>
        <p:nvSpPr>
          <p:cNvPr id="4" name="Content Placeholder 3"/>
          <p:cNvSpPr>
            <a:spLocks noGrp="1"/>
          </p:cNvSpPr>
          <p:nvPr>
            <p:ph sz="half" idx="2"/>
          </p:nvPr>
        </p:nvSpPr>
        <p:spPr>
          <a:xfrm>
            <a:off x="4876800" y="1905000"/>
            <a:ext cx="4191000" cy="2057399"/>
          </a:xfrm>
        </p:spPr>
        <p:txBody>
          <a:bodyPr>
            <a:normAutofit/>
          </a:bodyPr>
          <a:lstStyle/>
          <a:p>
            <a:pPr marL="0" indent="0">
              <a:spcBef>
                <a:spcPts val="0"/>
              </a:spcBef>
              <a:buNone/>
            </a:pPr>
            <a:r>
              <a:rPr lang="en-US" sz="2000" dirty="0" smtClean="0"/>
              <a:t>From 1793 to 1857, a penny was made of all copper. Today, pennies are less than 1% copper on the inside with a thin layer of pure (100%) copper on the outside.</a:t>
            </a:r>
            <a:endParaRPr lang="en-US" sz="2000" dirty="0"/>
          </a:p>
        </p:txBody>
      </p:sp>
      <p:pic>
        <p:nvPicPr>
          <p:cNvPr id="1026" name="Picture 2" descr="C:\Users\Anette\AppData\Local\Microsoft\Windows\Temporary Internet Files\Content.IE5\OWBC40P8\MC900104740[1].wmf"/>
          <p:cNvPicPr>
            <a:picLocks noChangeAspect="1" noChangeArrowheads="1"/>
          </p:cNvPicPr>
          <p:nvPr/>
        </p:nvPicPr>
        <p:blipFill>
          <a:blip r:embed="rId3" cstate="print"/>
          <a:srcRect/>
          <a:stretch>
            <a:fillRect/>
          </a:stretch>
        </p:blipFill>
        <p:spPr bwMode="auto">
          <a:xfrm>
            <a:off x="381000" y="381000"/>
            <a:ext cx="2206751" cy="914400"/>
          </a:xfrm>
          <a:prstGeom prst="rect">
            <a:avLst/>
          </a:prstGeom>
          <a:noFill/>
        </p:spPr>
      </p:pic>
      <p:sp>
        <p:nvSpPr>
          <p:cNvPr id="8" name="Content Placeholder 2"/>
          <p:cNvSpPr txBox="1">
            <a:spLocks/>
          </p:cNvSpPr>
          <p:nvPr/>
        </p:nvSpPr>
        <p:spPr>
          <a:xfrm>
            <a:off x="6172200" y="5181600"/>
            <a:ext cx="2667000" cy="13716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Aft>
                <a:spcPts val="0"/>
              </a:spcAft>
              <a:buClr>
                <a:schemeClr val="accent1">
                  <a:lumMod val="75000"/>
                </a:schemeClr>
              </a:buClr>
              <a:buSzPct val="100000"/>
              <a:tabLst/>
              <a:defRPr/>
            </a:pPr>
            <a:r>
              <a:rPr lang="en-US" sz="2000" b="1" dirty="0" smtClean="0">
                <a:solidFill>
                  <a:schemeClr val="accent2">
                    <a:lumMod val="75000"/>
                  </a:schemeClr>
                </a:solidFill>
              </a:rPr>
              <a:t>Fun Fact: </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It costs almost 2 and a half cents to make a penny.</a:t>
            </a:r>
          </a:p>
        </p:txBody>
      </p:sp>
      <p:pic>
        <p:nvPicPr>
          <p:cNvPr id="1032" name="Picture 8" descr="http://www.miningartifacts.org/Bisbee__AZ_2.jpg"/>
          <p:cNvPicPr>
            <a:picLocks noChangeAspect="1" noChangeArrowheads="1"/>
          </p:cNvPicPr>
          <p:nvPr/>
        </p:nvPicPr>
        <p:blipFill>
          <a:blip r:embed="rId4" cstate="print"/>
          <a:srcRect/>
          <a:stretch>
            <a:fillRect/>
          </a:stretch>
        </p:blipFill>
        <p:spPr bwMode="auto">
          <a:xfrm>
            <a:off x="381000" y="4419600"/>
            <a:ext cx="3200400" cy="1925099"/>
          </a:xfrm>
          <a:prstGeom prst="rect">
            <a:avLst/>
          </a:prstGeom>
          <a:ln>
            <a:noFill/>
          </a:ln>
          <a:effectLst>
            <a:outerShdw blurRad="190500" algn="tl" rotWithShape="0">
              <a:srgbClr val="000000">
                <a:alpha val="70000"/>
              </a:srgbClr>
            </a:outerShdw>
          </a:effectLst>
        </p:spPr>
      </p:pic>
      <p:pic>
        <p:nvPicPr>
          <p:cNvPr id="1030" name="Picture 6" descr="http://www.miningartifacts.org/Underground_-_Bisbee__AZ_2.jpg"/>
          <p:cNvPicPr>
            <a:picLocks noChangeAspect="1" noChangeArrowheads="1"/>
          </p:cNvPicPr>
          <p:nvPr/>
        </p:nvPicPr>
        <p:blipFill>
          <a:blip r:embed="rId5" cstate="print"/>
          <a:srcRect/>
          <a:stretch>
            <a:fillRect/>
          </a:stretch>
        </p:blipFill>
        <p:spPr bwMode="auto">
          <a:xfrm>
            <a:off x="3505200" y="5029200"/>
            <a:ext cx="2374421" cy="1579636"/>
          </a:xfrm>
          <a:prstGeom prst="rect">
            <a:avLst/>
          </a:prstGeom>
          <a:ln>
            <a:noFill/>
          </a:ln>
          <a:effectLst>
            <a:outerShdw blurRad="190500" algn="tl" rotWithShape="0">
              <a:srgbClr val="000000">
                <a:alpha val="70000"/>
              </a:srgbClr>
            </a:outerShdw>
          </a:effectLst>
        </p:spPr>
      </p:pic>
      <p:sp>
        <p:nvSpPr>
          <p:cNvPr id="11" name="Rectangle 10"/>
          <p:cNvSpPr/>
          <p:nvPr/>
        </p:nvSpPr>
        <p:spPr>
          <a:xfrm>
            <a:off x="381000" y="6324600"/>
            <a:ext cx="3124200" cy="246221"/>
          </a:xfrm>
          <a:prstGeom prst="rect">
            <a:avLst/>
          </a:prstGeom>
        </p:spPr>
        <p:txBody>
          <a:bodyPr wrap="square">
            <a:spAutoFit/>
          </a:bodyPr>
          <a:lstStyle/>
          <a:p>
            <a:pPr algn="ctr"/>
            <a:r>
              <a:rPr lang="en-US" sz="1000" dirty="0" smtClean="0"/>
              <a:t>Copper mining in Bisbee, AZ in the early 1900s</a:t>
            </a:r>
            <a:endParaRPr lang="en-US" sz="1000" dirty="0"/>
          </a:p>
        </p:txBody>
      </p:sp>
      <p:pic>
        <p:nvPicPr>
          <p:cNvPr id="1034" name="Picture 10" descr="http://upload.wikimedia.org/wikipedia/commons/thumb/f/f0/NatCopper.jpg/250px-NatCopper.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781800" y="228600"/>
            <a:ext cx="1676400" cy="1589228"/>
          </a:xfrm>
          <a:prstGeom prst="rect">
            <a:avLst/>
          </a:prstGeom>
          <a:noFill/>
        </p:spPr>
      </p:pic>
      <p:pic>
        <p:nvPicPr>
          <p:cNvPr id="1028" name="Picture 4" descr="C:\Users\Anette\AppData\Local\Microsoft\Windows\Temporary Internet Files\Content.IE5\ADVPGH0J\MC910216996[1].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949683">
            <a:off x="7041050" y="3688250"/>
            <a:ext cx="1558953" cy="15589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chemeClr val="accent5">
                    <a:lumMod val="75000"/>
                  </a:schemeClr>
                </a:solidFill>
              </a:rPr>
              <a:t>Welcome to New Mexico!</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a:normAutofit/>
          </a:bodyPr>
          <a:lstStyle/>
          <a:p>
            <a:pPr>
              <a:buNone/>
            </a:pPr>
            <a:r>
              <a:rPr lang="en-US" sz="2000" dirty="0" smtClean="0"/>
              <a:t>State Date: </a:t>
            </a:r>
            <a:r>
              <a:rPr lang="en-US" sz="2000" b="1" dirty="0" smtClean="0">
                <a:solidFill>
                  <a:schemeClr val="accent2">
                    <a:lumMod val="75000"/>
                  </a:schemeClr>
                </a:solidFill>
              </a:rPr>
              <a:t>January 6, 1912</a:t>
            </a:r>
          </a:p>
          <a:p>
            <a:pPr>
              <a:buNone/>
            </a:pPr>
            <a:r>
              <a:rPr lang="en-US" sz="2000" dirty="0" smtClean="0"/>
              <a:t>Nickname: </a:t>
            </a:r>
            <a:r>
              <a:rPr lang="en-US" sz="2000" b="1" dirty="0" smtClean="0">
                <a:solidFill>
                  <a:schemeClr val="accent2">
                    <a:lumMod val="75000"/>
                  </a:schemeClr>
                </a:solidFill>
              </a:rPr>
              <a:t>Land of Enchantment</a:t>
            </a:r>
          </a:p>
          <a:p>
            <a:pPr>
              <a:buNone/>
            </a:pPr>
            <a:r>
              <a:rPr lang="en-US" sz="2000" dirty="0" smtClean="0"/>
              <a:t>Motto: </a:t>
            </a:r>
            <a:r>
              <a:rPr lang="en-US" sz="2000" b="1" dirty="0" smtClean="0">
                <a:solidFill>
                  <a:schemeClr val="accent2">
                    <a:lumMod val="75000"/>
                  </a:schemeClr>
                </a:solidFill>
              </a:rPr>
              <a:t>It grows as it goes.</a:t>
            </a:r>
          </a:p>
          <a:p>
            <a:pPr>
              <a:buNone/>
            </a:pPr>
            <a:r>
              <a:rPr lang="en-US" sz="2000" dirty="0" smtClean="0"/>
              <a:t>Capital: </a:t>
            </a:r>
            <a:r>
              <a:rPr lang="en-US" sz="2000" b="1" dirty="0" smtClean="0">
                <a:solidFill>
                  <a:schemeClr val="accent2">
                    <a:lumMod val="75000"/>
                  </a:schemeClr>
                </a:solidFill>
              </a:rPr>
              <a:t>Santa Fe</a:t>
            </a:r>
          </a:p>
          <a:p>
            <a:pPr>
              <a:buNone/>
            </a:pPr>
            <a:r>
              <a:rPr lang="en-US" sz="2000" dirty="0" smtClean="0"/>
              <a:t>Flower: </a:t>
            </a:r>
            <a:r>
              <a:rPr lang="en-US" sz="2000" b="1" dirty="0" smtClean="0">
                <a:solidFill>
                  <a:schemeClr val="accent2">
                    <a:lumMod val="75000"/>
                  </a:schemeClr>
                </a:solidFill>
              </a:rPr>
              <a:t>Yucca</a:t>
            </a:r>
          </a:p>
          <a:p>
            <a:pPr>
              <a:buNone/>
            </a:pPr>
            <a:r>
              <a:rPr lang="en-US" sz="2000" dirty="0" smtClean="0"/>
              <a:t>Bird: </a:t>
            </a:r>
            <a:r>
              <a:rPr lang="en-US" sz="2000" b="1" dirty="0" smtClean="0">
                <a:solidFill>
                  <a:schemeClr val="accent2">
                    <a:lumMod val="75000"/>
                  </a:schemeClr>
                </a:solidFill>
              </a:rPr>
              <a:t>Roadrunner</a:t>
            </a:r>
          </a:p>
          <a:p>
            <a:pPr>
              <a:buNone/>
            </a:pPr>
            <a:r>
              <a:rPr lang="en-US" sz="2000" dirty="0" smtClean="0"/>
              <a:t>Tree: </a:t>
            </a:r>
            <a:r>
              <a:rPr lang="en-US" sz="2000" b="1" dirty="0" err="1" smtClean="0">
                <a:solidFill>
                  <a:schemeClr val="accent2">
                    <a:lumMod val="75000"/>
                  </a:schemeClr>
                </a:solidFill>
              </a:rPr>
              <a:t>Piñon</a:t>
            </a:r>
            <a:endParaRPr lang="en-US" sz="2000" b="1" dirty="0" smtClean="0">
              <a:solidFill>
                <a:schemeClr val="accent2">
                  <a:lumMod val="75000"/>
                </a:schemeClr>
              </a:solidFill>
            </a:endParaRPr>
          </a:p>
          <a:p>
            <a:pPr>
              <a:buNone/>
            </a:pPr>
            <a:r>
              <a:rPr lang="en-US" sz="2000" dirty="0" smtClean="0"/>
              <a:t>Song: </a:t>
            </a:r>
            <a:r>
              <a:rPr lang="en-US" sz="2000" b="1" dirty="0" smtClean="0">
                <a:solidFill>
                  <a:schemeClr val="accent2">
                    <a:lumMod val="75000"/>
                  </a:schemeClr>
                </a:solidFill>
              </a:rPr>
              <a:t>O, Fair New Mexico</a:t>
            </a:r>
          </a:p>
        </p:txBody>
      </p:sp>
      <p:pic>
        <p:nvPicPr>
          <p:cNvPr id="6" name="Picture 5" descr="new mexico.WMF"/>
          <p:cNvPicPr>
            <a:picLocks noChangeAspect="1"/>
          </p:cNvPicPr>
          <p:nvPr/>
        </p:nvPicPr>
        <p:blipFill>
          <a:blip r:embed="rId3" cstate="print"/>
          <a:stretch>
            <a:fillRect/>
          </a:stretch>
        </p:blipFill>
        <p:spPr>
          <a:xfrm>
            <a:off x="4922837" y="2590800"/>
            <a:ext cx="3840163" cy="3873789"/>
          </a:xfrm>
          <a:prstGeom prst="rect">
            <a:avLst/>
          </a:prstGeom>
          <a:ln>
            <a:noFill/>
          </a:ln>
          <a:effectLst>
            <a:outerShdw blurRad="190500" algn="tl" rotWithShape="0">
              <a:srgbClr val="000000">
                <a:alpha val="70000"/>
              </a:srgbClr>
            </a:outerShdw>
          </a:effectLst>
        </p:spPr>
      </p:pic>
      <p:pic>
        <p:nvPicPr>
          <p:cNvPr id="8" name="Content Placeholder 7" descr="new mexico.JPG"/>
          <p:cNvPicPr>
            <a:picLocks noGrp="1" noChangeAspect="1"/>
          </p:cNvPicPr>
          <p:nvPr>
            <p:ph sz="half" idx="2"/>
          </p:nvPr>
        </p:nvPicPr>
        <p:blipFill>
          <a:blip r:embed="rId4" cstate="prin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pPr algn="l"/>
            <a:r>
              <a:rPr lang="en-US" b="1" dirty="0" smtClean="0">
                <a:solidFill>
                  <a:schemeClr val="accent5">
                    <a:lumMod val="75000"/>
                  </a:schemeClr>
                </a:solidFill>
              </a:rPr>
              <a:t>The next stop we will travel to is Carlsbad Caverns, New Mexico…</a:t>
            </a:r>
            <a:endParaRPr lang="en-US" b="1" dirty="0">
              <a:solidFill>
                <a:schemeClr val="accent5">
                  <a:lumMod val="75000"/>
                </a:schemeClr>
              </a:solidFill>
            </a:endParaRPr>
          </a:p>
        </p:txBody>
      </p:sp>
      <p:pic>
        <p:nvPicPr>
          <p:cNvPr id="5122" name="Picture 2"/>
          <p:cNvPicPr>
            <a:picLocks noGrp="1" noChangeAspect="1" noChangeArrowheads="1"/>
          </p:cNvPicPr>
          <p:nvPr>
            <p:ph sz="half" idx="1"/>
          </p:nvPr>
        </p:nvPicPr>
        <p:blipFill>
          <a:blip r:embed="rId4" cstate="print"/>
          <a:srcRect l="1200" t="16000" r="1200" b="16000"/>
          <a:stretch>
            <a:fillRect/>
          </a:stretch>
        </p:blipFill>
        <p:spPr bwMode="auto">
          <a:xfrm>
            <a:off x="555955" y="1975100"/>
            <a:ext cx="8032090" cy="4197100"/>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5: Carlsbad Caverns: Big Rooms and Bats in New Mexico</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447800"/>
            <a:ext cx="4876800" cy="4525963"/>
          </a:xfrm>
        </p:spPr>
        <p:txBody>
          <a:bodyPr>
            <a:normAutofit/>
          </a:bodyPr>
          <a:lstStyle/>
          <a:p>
            <a:pPr marL="0" indent="0">
              <a:buNone/>
            </a:pPr>
            <a:r>
              <a:rPr lang="en-US" sz="2000" dirty="0" smtClean="0"/>
              <a:t>The first extensive exploration of the </a:t>
            </a:r>
            <a:r>
              <a:rPr lang="en-US" sz="2000" b="1" dirty="0" smtClean="0">
                <a:solidFill>
                  <a:schemeClr val="accent2">
                    <a:lumMod val="75000"/>
                  </a:schemeClr>
                </a:solidFill>
              </a:rPr>
              <a:t>caverns</a:t>
            </a:r>
            <a:r>
              <a:rPr lang="en-US" sz="2000" dirty="0" smtClean="0"/>
              <a:t> was by cowboy and cave explorer Jim White. He first entered the </a:t>
            </a:r>
            <a:r>
              <a:rPr lang="en-US" sz="2000" b="1" dirty="0" smtClean="0">
                <a:solidFill>
                  <a:schemeClr val="accent2">
                    <a:lumMod val="75000"/>
                  </a:schemeClr>
                </a:solidFill>
              </a:rPr>
              <a:t>caves</a:t>
            </a:r>
            <a:r>
              <a:rPr lang="en-US" sz="2000" dirty="0" smtClean="0"/>
              <a:t> in 1898 when he was only 16 years old. From 1926 to 1929, he was the Chief Ranger of Carlsbad Cave National Monument.</a:t>
            </a:r>
          </a:p>
        </p:txBody>
      </p:sp>
      <p:pic>
        <p:nvPicPr>
          <p:cNvPr id="24578" name="Picture 2" descr="http://images.nationalgeographic.com/wpf/media-live/photos/000/021/cache/carlsbad_2100_600x450.jpg"/>
          <p:cNvPicPr>
            <a:picLocks noChangeAspect="1" noChangeArrowheads="1"/>
          </p:cNvPicPr>
          <p:nvPr/>
        </p:nvPicPr>
        <p:blipFill>
          <a:blip r:embed="rId3" cstate="print"/>
          <a:srcRect t="8333" b="16667"/>
          <a:stretch>
            <a:fillRect/>
          </a:stretch>
        </p:blipFill>
        <p:spPr bwMode="auto">
          <a:xfrm>
            <a:off x="381000" y="3733800"/>
            <a:ext cx="5181600" cy="2914651"/>
          </a:xfrm>
          <a:prstGeom prst="rect">
            <a:avLst/>
          </a:prstGeom>
          <a:noFill/>
        </p:spPr>
      </p:pic>
      <p:pic>
        <p:nvPicPr>
          <p:cNvPr id="24580" name="Picture 4" descr="http://www.nps.gov/cave/photosmultimedia/upload/br_dolls_theater_jones.jpg"/>
          <p:cNvPicPr>
            <a:picLocks noChangeAspect="1" noChangeArrowheads="1"/>
          </p:cNvPicPr>
          <p:nvPr/>
        </p:nvPicPr>
        <p:blipFill>
          <a:blip r:embed="rId4" cstate="print"/>
          <a:srcRect/>
          <a:stretch>
            <a:fillRect/>
          </a:stretch>
        </p:blipFill>
        <p:spPr bwMode="auto">
          <a:xfrm>
            <a:off x="5308937" y="1474138"/>
            <a:ext cx="3149263" cy="2107262"/>
          </a:xfrm>
          <a:prstGeom prst="rect">
            <a:avLst/>
          </a:prstGeom>
          <a:noFill/>
        </p:spPr>
      </p:pic>
      <p:pic>
        <p:nvPicPr>
          <p:cNvPr id="39940" name="Picture 4" descr="http://upload.wikimedia.org/wikipedia/commons/thumb/e/ed/Jim_White_Guano_Bucket.jpg/220px-Jim_White_Guano_Bucket.jpg">
            <a:hlinkClick r:id="rId5"/>
          </p:cNvPr>
          <p:cNvPicPr>
            <a:picLocks noChangeAspect="1" noChangeArrowheads="1"/>
          </p:cNvPicPr>
          <p:nvPr/>
        </p:nvPicPr>
        <p:blipFill>
          <a:blip r:embed="rId6" cstate="print">
            <a:lum contrast="-20000"/>
          </a:blip>
          <a:srcRect/>
          <a:stretch>
            <a:fillRect/>
          </a:stretch>
        </p:blipFill>
        <p:spPr bwMode="auto">
          <a:xfrm>
            <a:off x="5873416" y="4038600"/>
            <a:ext cx="1517984" cy="2615073"/>
          </a:xfrm>
          <a:prstGeom prst="rect">
            <a:avLst/>
          </a:prstGeom>
          <a:ln>
            <a:noFill/>
          </a:ln>
          <a:effectLst>
            <a:outerShdw blurRad="190500" algn="tl" rotWithShape="0">
              <a:srgbClr val="000000">
                <a:alpha val="70000"/>
              </a:srgbClr>
            </a:outerShdw>
          </a:effectLst>
        </p:spPr>
      </p:pic>
      <p:pic>
        <p:nvPicPr>
          <p:cNvPr id="39938" name="Picture 2" descr="http://upload.wikimedia.org/wikipedia/commons/thumb/0/01/James_Larkin_White.jpg/200px-James_Larkin_White.jpg">
            <a:hlinkClick r:id="rId7"/>
          </p:cNvPr>
          <p:cNvPicPr>
            <a:picLocks noChangeAspect="1" noChangeArrowheads="1"/>
          </p:cNvPicPr>
          <p:nvPr/>
        </p:nvPicPr>
        <p:blipFill>
          <a:blip r:embed="rId8" cstate="print">
            <a:grayscl/>
            <a:lum contrast="20000"/>
          </a:blip>
          <a:srcRect/>
          <a:stretch>
            <a:fillRect/>
          </a:stretch>
        </p:blipFill>
        <p:spPr bwMode="auto">
          <a:xfrm>
            <a:off x="7309184" y="3733800"/>
            <a:ext cx="1453816" cy="220980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5: Carlsbad Caverns: Big Rooms and Bats in New Mexico</a:t>
            </a:r>
            <a:endParaRPr lang="en-US" b="1" dirty="0">
              <a:solidFill>
                <a:schemeClr val="accent5">
                  <a:lumMod val="75000"/>
                </a:schemeClr>
              </a:solidFill>
            </a:endParaRPr>
          </a:p>
        </p:txBody>
      </p:sp>
      <p:sp>
        <p:nvSpPr>
          <p:cNvPr id="4" name="Content Placeholder 3"/>
          <p:cNvSpPr>
            <a:spLocks noGrp="1"/>
          </p:cNvSpPr>
          <p:nvPr>
            <p:ph sz="half" idx="2"/>
          </p:nvPr>
        </p:nvSpPr>
        <p:spPr>
          <a:xfrm>
            <a:off x="5334000" y="1600201"/>
            <a:ext cx="3505200" cy="2895600"/>
          </a:xfrm>
        </p:spPr>
        <p:txBody>
          <a:bodyPr>
            <a:normAutofit/>
          </a:bodyPr>
          <a:lstStyle/>
          <a:p>
            <a:pPr marL="0" indent="0">
              <a:buNone/>
            </a:pPr>
            <a:r>
              <a:rPr lang="en-US" sz="2000" dirty="0" smtClean="0"/>
              <a:t>Carlsbad Caverns National Park has over 117 caves, but only a few of them are open to the public. You can enter Carlsbad Caverns through the natural entrance or by an elevator from the visitor center.</a:t>
            </a:r>
          </a:p>
          <a:p>
            <a:pPr marL="0" indent="0"/>
            <a:endParaRPr lang="en-US" sz="2000" dirty="0"/>
          </a:p>
        </p:txBody>
      </p:sp>
      <p:pic>
        <p:nvPicPr>
          <p:cNvPr id="24581" name="Picture 5"/>
          <p:cNvPicPr>
            <a:picLocks noChangeAspect="1" noChangeArrowheads="1"/>
          </p:cNvPicPr>
          <p:nvPr/>
        </p:nvPicPr>
        <p:blipFill>
          <a:blip r:embed="rId3" cstate="print">
            <a:lum bright="10000"/>
          </a:blip>
          <a:srcRect l="4170" t="22191" r="7507" b="12543"/>
          <a:stretch>
            <a:fillRect/>
          </a:stretch>
        </p:blipFill>
        <p:spPr bwMode="auto">
          <a:xfrm>
            <a:off x="247917" y="1828801"/>
            <a:ext cx="5009883" cy="3200399"/>
          </a:xfrm>
          <a:prstGeom prst="rect">
            <a:avLst/>
          </a:prstGeom>
          <a:ln>
            <a:noFill/>
          </a:ln>
          <a:effectLst>
            <a:outerShdw blurRad="190500" algn="tl" rotWithShape="0">
              <a:srgbClr val="000000">
                <a:alpha val="70000"/>
              </a:srgbClr>
            </a:outerShdw>
          </a:effectLst>
        </p:spPr>
      </p:pic>
      <p:pic>
        <p:nvPicPr>
          <p:cNvPr id="24583" name="Picture 7" descr="http://www.hummingbirdminerals.com/469px-Stalactite__28PSF_29_svg.jpg"/>
          <p:cNvPicPr>
            <a:picLocks noChangeAspect="1" noChangeArrowheads="1"/>
          </p:cNvPicPr>
          <p:nvPr/>
        </p:nvPicPr>
        <p:blipFill>
          <a:blip r:embed="rId4" cstate="print"/>
          <a:srcRect/>
          <a:stretch>
            <a:fillRect/>
          </a:stretch>
        </p:blipFill>
        <p:spPr bwMode="auto">
          <a:xfrm>
            <a:off x="5486400" y="4545679"/>
            <a:ext cx="3505200" cy="2159921"/>
          </a:xfrm>
          <a:prstGeom prst="rect">
            <a:avLst/>
          </a:prstGeom>
          <a:noFill/>
        </p:spPr>
      </p:pic>
      <p:sp>
        <p:nvSpPr>
          <p:cNvPr id="5" name="Content Placeholder 2"/>
          <p:cNvSpPr txBox="1">
            <a:spLocks/>
          </p:cNvSpPr>
          <p:nvPr/>
        </p:nvSpPr>
        <p:spPr>
          <a:xfrm>
            <a:off x="381000" y="5231479"/>
            <a:ext cx="6096000" cy="7620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Aft>
                <a:spcPts val="0"/>
              </a:spcAft>
              <a:buClr>
                <a:schemeClr val="accent1">
                  <a:lumMod val="75000"/>
                </a:schemeClr>
              </a:buClr>
              <a:buSzPct val="100000"/>
              <a:tabLst/>
              <a:defRPr/>
            </a:pPr>
            <a:r>
              <a:rPr lang="en-US" sz="2000" b="1" dirty="0" smtClean="0">
                <a:solidFill>
                  <a:schemeClr val="accent2">
                    <a:lumMod val="75000"/>
                  </a:schemeClr>
                </a:solidFill>
              </a:rPr>
              <a:t>Fun Fact: </a:t>
            </a:r>
            <a:r>
              <a:rPr kumimoji="0" lang="en-US" sz="2000" b="1" i="0" u="none" strike="noStrike" kern="1200" cap="none" spc="0" normalizeH="0" baseline="0" noProof="0" dirty="0" smtClean="0">
                <a:ln>
                  <a:noFill/>
                </a:ln>
                <a:solidFill>
                  <a:schemeClr val="accent5">
                    <a:lumMod val="75000"/>
                  </a:schemeClr>
                </a:solidFill>
                <a:effectLst/>
                <a:uLnTx/>
                <a:uFillTx/>
                <a:latin typeface="+mn-lt"/>
                <a:ea typeface="+mn-ea"/>
                <a:cs typeface="+mn-cs"/>
              </a:rPr>
              <a:t>Stalactites</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 hang on </a:t>
            </a:r>
            <a:r>
              <a:rPr kumimoji="0" lang="en-US" sz="2000" b="0" i="1" u="none" strike="noStrike" kern="1200" cap="none" spc="0" normalizeH="0" baseline="0" noProof="0" dirty="0" smtClean="0">
                <a:ln>
                  <a:noFill/>
                </a:ln>
                <a:solidFill>
                  <a:schemeClr val="dk1"/>
                </a:solidFill>
                <a:effectLst/>
                <a:uLnTx/>
                <a:uFillTx/>
                <a:latin typeface="+mn-lt"/>
                <a:ea typeface="+mn-ea"/>
                <a:cs typeface="+mn-cs"/>
              </a:rPr>
              <a:t>tight</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 to the ceiling. </a:t>
            </a:r>
            <a:r>
              <a:rPr kumimoji="0" lang="en-US" sz="2000" b="1" i="0" u="none" strike="noStrike" kern="1200" cap="none" spc="0" normalizeH="0" baseline="0" noProof="0" dirty="0" smtClean="0">
                <a:ln>
                  <a:noFill/>
                </a:ln>
                <a:solidFill>
                  <a:schemeClr val="accent5">
                    <a:lumMod val="75000"/>
                  </a:schemeClr>
                </a:solidFill>
                <a:effectLst/>
                <a:uLnTx/>
                <a:uFillTx/>
                <a:latin typeface="+mn-lt"/>
                <a:ea typeface="+mn-ea"/>
                <a:cs typeface="+mn-cs"/>
              </a:rPr>
              <a:t>Stalagmites</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 </a:t>
            </a:r>
            <a:r>
              <a:rPr kumimoji="0" lang="en-US" sz="2000" b="0" i="1" u="none" strike="noStrike" kern="1200" cap="none" spc="0" normalizeH="0" baseline="0" noProof="0" dirty="0" smtClean="0">
                <a:ln>
                  <a:noFill/>
                </a:ln>
                <a:solidFill>
                  <a:schemeClr val="dk1"/>
                </a:solidFill>
                <a:effectLst/>
                <a:uLnTx/>
                <a:uFillTx/>
                <a:latin typeface="+mn-lt"/>
                <a:ea typeface="+mn-ea"/>
                <a:cs typeface="+mn-cs"/>
              </a:rPr>
              <a:t>might</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 reach the ceiling some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5: Carlsbad Caverns: Big Rooms and Bats in New Mexico</a:t>
            </a:r>
            <a:endParaRPr lang="en-US" b="1" dirty="0">
              <a:solidFill>
                <a:schemeClr val="accent5">
                  <a:lumMod val="75000"/>
                </a:schemeClr>
              </a:solidFill>
            </a:endParaRPr>
          </a:p>
        </p:txBody>
      </p:sp>
      <p:sp>
        <p:nvSpPr>
          <p:cNvPr id="15" name="TextBox 14"/>
          <p:cNvSpPr txBox="1"/>
          <p:nvPr/>
        </p:nvSpPr>
        <p:spPr>
          <a:xfrm>
            <a:off x="685800" y="4724400"/>
            <a:ext cx="3524250" cy="246221"/>
          </a:xfrm>
          <a:prstGeom prst="rect">
            <a:avLst/>
          </a:prstGeom>
          <a:noFill/>
        </p:spPr>
        <p:txBody>
          <a:bodyPr wrap="square" rtlCol="0">
            <a:spAutoFit/>
          </a:bodyPr>
          <a:lstStyle/>
          <a:p>
            <a:pPr algn="ctr"/>
            <a:r>
              <a:rPr lang="en-US" sz="1000" dirty="0" smtClean="0"/>
              <a:t>Carlsbad Caverns part 1 (Big Room) video (4:12)</a:t>
            </a:r>
            <a:endParaRPr lang="en-US" sz="1000" dirty="0"/>
          </a:p>
        </p:txBody>
      </p:sp>
      <p:sp>
        <p:nvSpPr>
          <p:cNvPr id="16" name="TextBox 15"/>
          <p:cNvSpPr txBox="1"/>
          <p:nvPr/>
        </p:nvSpPr>
        <p:spPr>
          <a:xfrm>
            <a:off x="4953000" y="4724400"/>
            <a:ext cx="3524250" cy="246221"/>
          </a:xfrm>
          <a:prstGeom prst="rect">
            <a:avLst/>
          </a:prstGeom>
          <a:noFill/>
        </p:spPr>
        <p:txBody>
          <a:bodyPr wrap="square" rtlCol="0">
            <a:spAutoFit/>
          </a:bodyPr>
          <a:lstStyle/>
          <a:p>
            <a:pPr algn="ctr"/>
            <a:r>
              <a:rPr lang="en-US" sz="1000" dirty="0" smtClean="0"/>
              <a:t>Carlsbad Caverns part 2 (King’s Palace) video (4:35)</a:t>
            </a:r>
            <a:endParaRPr lang="en-US" sz="1000" dirty="0"/>
          </a:p>
        </p:txBody>
      </p:sp>
      <p:pic>
        <p:nvPicPr>
          <p:cNvPr id="7" name="Carlsbad 2.wmv">
            <a:hlinkClick r:id="" action="ppaction://media"/>
          </p:cNvPr>
          <p:cNvPicPr>
            <a:picLocks noGrp="1" noRot="1" noChangeAspect="1"/>
          </p:cNvPicPr>
          <p:nvPr>
            <p:ph sz="half" idx="2"/>
            <a:videoFile r:link="rId1"/>
          </p:nvPr>
        </p:nvPicPr>
        <p:blipFill>
          <a:blip r:embed="rId5" cstate="print"/>
          <a:stretch>
            <a:fillRect/>
          </a:stretch>
        </p:blipFill>
        <p:spPr>
          <a:xfrm>
            <a:off x="4724399" y="1524000"/>
            <a:ext cx="4267200" cy="3200400"/>
          </a:xfrm>
          <a:prstGeom prst="rect">
            <a:avLst/>
          </a:prstGeom>
        </p:spPr>
      </p:pic>
      <p:pic>
        <p:nvPicPr>
          <p:cNvPr id="8" name="Carlsbad 1.wmv">
            <a:hlinkClick r:id="" action="ppaction://media"/>
          </p:cNvPr>
          <p:cNvPicPr>
            <a:picLocks noGrp="1" noRot="1" noChangeAspect="1"/>
          </p:cNvPicPr>
          <p:nvPr>
            <p:ph sz="half" idx="1"/>
            <a:videoFile r:link="rId2"/>
          </p:nvPr>
        </p:nvPicPr>
        <p:blipFill>
          <a:blip r:embed="rId6" cstate="print"/>
          <a:stretch>
            <a:fillRect/>
          </a:stretch>
        </p:blipFill>
        <p:spPr>
          <a:xfrm>
            <a:off x="304799" y="1524000"/>
            <a:ext cx="4267201" cy="3200400"/>
          </a:xfrm>
          <a:prstGeom prst="rect">
            <a:avLst/>
          </a:prstGeom>
        </p:spPr>
      </p:pic>
      <p:pic>
        <p:nvPicPr>
          <p:cNvPr id="25604" name="Picture 4" descr="http://bp2.blogger.com/_hr8-QzTDivI/SIUheF0H4TI/AAAAAAAAB-M/kPTfW6tGLNs/s400/Carlsbad+Caverns+72008+034-1.jpg"/>
          <p:cNvPicPr>
            <a:picLocks noChangeAspect="1" noChangeArrowheads="1"/>
          </p:cNvPicPr>
          <p:nvPr/>
        </p:nvPicPr>
        <p:blipFill>
          <a:blip r:embed="rId7" cstate="print"/>
          <a:srcRect t="8000" b="28000"/>
          <a:stretch>
            <a:fillRect/>
          </a:stretch>
        </p:blipFill>
        <p:spPr bwMode="auto">
          <a:xfrm>
            <a:off x="2895600" y="5026152"/>
            <a:ext cx="3505200" cy="168249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5: Carlsbad Caverns: Big Rooms and Bats in New Mexico</a:t>
            </a:r>
            <a:endParaRPr lang="en-US" b="1" dirty="0">
              <a:solidFill>
                <a:schemeClr val="accent5">
                  <a:lumMod val="75000"/>
                </a:schemeClr>
              </a:solidFill>
            </a:endParaRPr>
          </a:p>
        </p:txBody>
      </p:sp>
      <p:pic>
        <p:nvPicPr>
          <p:cNvPr id="10" name="Carlsbad bats.wmv">
            <a:hlinkClick r:id="" action="ppaction://media"/>
          </p:cNvPr>
          <p:cNvPicPr>
            <a:picLocks noGrp="1" noRot="1" noChangeAspect="1"/>
          </p:cNvPicPr>
          <p:nvPr>
            <p:ph sz="half" idx="1"/>
            <a:videoFile r:link="rId1"/>
          </p:nvPr>
        </p:nvPicPr>
        <p:blipFill>
          <a:blip r:embed="rId4" cstate="print"/>
          <a:stretch>
            <a:fillRect/>
          </a:stretch>
        </p:blipFill>
        <p:spPr>
          <a:xfrm>
            <a:off x="2184400" y="1524000"/>
            <a:ext cx="4775201" cy="3581400"/>
          </a:xfrm>
          <a:prstGeom prst="rect">
            <a:avLst/>
          </a:prstGeom>
        </p:spPr>
      </p:pic>
      <p:grpSp>
        <p:nvGrpSpPr>
          <p:cNvPr id="14" name="Group 13"/>
          <p:cNvGrpSpPr/>
          <p:nvPr/>
        </p:nvGrpSpPr>
        <p:grpSpPr>
          <a:xfrm>
            <a:off x="190500" y="5334000"/>
            <a:ext cx="8763000" cy="1371601"/>
            <a:chOff x="1219200" y="5334000"/>
            <a:chExt cx="8763000" cy="1371601"/>
          </a:xfrm>
        </p:grpSpPr>
        <p:sp>
          <p:nvSpPr>
            <p:cNvPr id="11" name="Content Placeholder 3"/>
            <p:cNvSpPr txBox="1">
              <a:spLocks/>
            </p:cNvSpPr>
            <p:nvPr/>
          </p:nvSpPr>
          <p:spPr>
            <a:xfrm>
              <a:off x="1219200" y="5486401"/>
              <a:ext cx="54483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There are 17 species of bats that live in the caves. In the summer, there are hundreds</a:t>
              </a:r>
              <a:r>
                <a:rPr kumimoji="0" lang="en-US" sz="2000" b="0" i="0" u="none" strike="noStrike" kern="1200" cap="none" spc="0" normalizeH="0" noProof="0" dirty="0" smtClean="0">
                  <a:ln>
                    <a:noFill/>
                  </a:ln>
                  <a:solidFill>
                    <a:schemeClr val="tx1"/>
                  </a:solidFill>
                  <a:effectLst/>
                  <a:uLnTx/>
                  <a:uFillTx/>
                  <a:latin typeface="+mn-lt"/>
                  <a:ea typeface="+mn-ea"/>
                  <a:cs typeface="+mn-cs"/>
                </a:rPr>
                <a:t> of thousands of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Mexican free-tailed bats.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9" descr="http://i.tfcdn.com/img2/ArIKVD8AY_p7_hRDemJRSmoeQ0ZJSYGVvn5mbmJ6anJickaqqV5iUYlecn6uvq-ri76RJRAZWOo7G_oHuBgYROllFaQDAA**/fyVMtP8A"/>
            <p:cNvPicPr>
              <a:picLocks noChangeAspect="1" noChangeArrowheads="1"/>
            </p:cNvPicPr>
            <p:nvPr/>
          </p:nvPicPr>
          <p:blipFill>
            <a:blip r:embed="rId5" cstate="print"/>
            <a:srcRect t="31111" b="15556"/>
            <a:stretch>
              <a:fillRect/>
            </a:stretch>
          </p:blipFill>
          <p:spPr bwMode="auto">
            <a:xfrm>
              <a:off x="6667500" y="5638800"/>
              <a:ext cx="1714500" cy="914400"/>
            </a:xfrm>
            <a:prstGeom prst="rect">
              <a:avLst/>
            </a:prstGeom>
            <a:noFill/>
          </p:spPr>
        </p:pic>
        <p:pic>
          <p:nvPicPr>
            <p:cNvPr id="13" name="Picture 11" descr="Mexican free-tailed bat in flight"/>
            <p:cNvPicPr>
              <a:picLocks noChangeAspect="1" noChangeArrowheads="1"/>
            </p:cNvPicPr>
            <p:nvPr/>
          </p:nvPicPr>
          <p:blipFill>
            <a:blip r:embed="rId6" cstate="print"/>
            <a:srcRect l="9603"/>
            <a:stretch>
              <a:fillRect/>
            </a:stretch>
          </p:blipFill>
          <p:spPr bwMode="auto">
            <a:xfrm>
              <a:off x="8305800" y="5334000"/>
              <a:ext cx="1676400" cy="963930"/>
            </a:xfrm>
            <a:prstGeom prst="rect">
              <a:avLst/>
            </a:prstGeom>
            <a:noFill/>
          </p:spPr>
        </p:pic>
      </p:grpSp>
      <p:sp>
        <p:nvSpPr>
          <p:cNvPr id="15" name="TextBox 14"/>
          <p:cNvSpPr txBox="1"/>
          <p:nvPr/>
        </p:nvSpPr>
        <p:spPr>
          <a:xfrm>
            <a:off x="3181350" y="5105400"/>
            <a:ext cx="2781300" cy="246221"/>
          </a:xfrm>
          <a:prstGeom prst="rect">
            <a:avLst/>
          </a:prstGeom>
          <a:noFill/>
        </p:spPr>
        <p:txBody>
          <a:bodyPr wrap="square" rtlCol="0">
            <a:spAutoFit/>
          </a:bodyPr>
          <a:lstStyle/>
          <a:p>
            <a:pPr algn="ctr"/>
            <a:r>
              <a:rPr lang="en-US" sz="1000" dirty="0" smtClean="0"/>
              <a:t>Carlsbad Caverns bat video (1:36)</a:t>
            </a:r>
            <a:endParaRPr lang="en-US"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smtClean="0">
                <a:solidFill>
                  <a:schemeClr val="accent5">
                    <a:lumMod val="75000"/>
                  </a:schemeClr>
                </a:solidFill>
              </a:rPr>
              <a:t>Traveling </a:t>
            </a:r>
            <a:r>
              <a:rPr lang="en-US" b="1" dirty="0" smtClean="0">
                <a:solidFill>
                  <a:schemeClr val="accent5">
                    <a:lumMod val="75000"/>
                  </a:schemeClr>
                </a:solidFill>
              </a:rPr>
              <a:t>by Big Rig</a:t>
            </a:r>
            <a:endParaRPr lang="en-US" b="1" dirty="0">
              <a:solidFill>
                <a:schemeClr val="accent5">
                  <a:lumMod val="75000"/>
                </a:schemeClr>
              </a:solidFill>
            </a:endParaRPr>
          </a:p>
        </p:txBody>
      </p:sp>
      <p:pic>
        <p:nvPicPr>
          <p:cNvPr id="6" name="Content Placeholder 5" descr="arizona.WMF"/>
          <p:cNvPicPr>
            <a:picLocks noGrp="1" noChangeAspect="1"/>
          </p:cNvPicPr>
          <p:nvPr>
            <p:ph sz="half" idx="2"/>
          </p:nvPr>
        </p:nvPicPr>
        <p:blipFill>
          <a:blip r:embed="rId4" cstate="print"/>
          <a:stretch>
            <a:fillRect/>
          </a:stretch>
        </p:blipFill>
        <p:spPr>
          <a:xfrm>
            <a:off x="914400" y="5867400"/>
            <a:ext cx="1371600" cy="748433"/>
          </a:xfrm>
        </p:spPr>
      </p:pic>
      <p:pic>
        <p:nvPicPr>
          <p:cNvPr id="1028" name="Picture 4" descr="http://www.blogcdn.com/www.autoblog.com/media/2007/05/114847607a946_cb_450.jpg"/>
          <p:cNvPicPr>
            <a:picLocks noChangeAspect="1" noChangeArrowheads="1"/>
          </p:cNvPicPr>
          <p:nvPr/>
        </p:nvPicPr>
        <p:blipFill>
          <a:blip r:embed="rId5" cstate="print"/>
          <a:srcRect/>
          <a:stretch>
            <a:fillRect/>
          </a:stretch>
        </p:blipFill>
        <p:spPr bwMode="auto">
          <a:xfrm>
            <a:off x="4724400" y="2133600"/>
            <a:ext cx="3962400" cy="2641600"/>
          </a:xfrm>
          <a:prstGeom prst="rect">
            <a:avLst/>
          </a:prstGeom>
          <a:ln>
            <a:noFill/>
          </a:ln>
          <a:effectLst>
            <a:outerShdw blurRad="190500" algn="tl" rotWithShape="0">
              <a:srgbClr val="000000">
                <a:alpha val="70000"/>
              </a:srgbClr>
            </a:outerShdw>
          </a:effectLst>
        </p:spPr>
      </p:pic>
      <p:pic>
        <p:nvPicPr>
          <p:cNvPr id="7" name="Picture 6" descr="new mexico.WMF"/>
          <p:cNvPicPr>
            <a:picLocks noChangeAspect="1"/>
          </p:cNvPicPr>
          <p:nvPr/>
        </p:nvPicPr>
        <p:blipFill>
          <a:blip r:embed="rId6" cstate="print"/>
          <a:stretch>
            <a:fillRect/>
          </a:stretch>
        </p:blipFill>
        <p:spPr>
          <a:xfrm>
            <a:off x="2895600" y="5867400"/>
            <a:ext cx="1371600" cy="748433"/>
          </a:xfrm>
          <a:prstGeom prst="rect">
            <a:avLst/>
          </a:prstGeom>
        </p:spPr>
      </p:pic>
      <p:pic>
        <p:nvPicPr>
          <p:cNvPr id="10" name="Picture 9" descr="oklahoma.WMF"/>
          <p:cNvPicPr>
            <a:picLocks noChangeAspect="1"/>
          </p:cNvPicPr>
          <p:nvPr/>
        </p:nvPicPr>
        <p:blipFill>
          <a:blip r:embed="rId7" cstate="print"/>
          <a:stretch>
            <a:fillRect/>
          </a:stretch>
        </p:blipFill>
        <p:spPr>
          <a:xfrm>
            <a:off x="4876800" y="5867400"/>
            <a:ext cx="1371600" cy="748433"/>
          </a:xfrm>
          <a:prstGeom prst="rect">
            <a:avLst/>
          </a:prstGeom>
        </p:spPr>
      </p:pic>
      <p:pic>
        <p:nvPicPr>
          <p:cNvPr id="11" name="Picture 10" descr="texas.WMF"/>
          <p:cNvPicPr>
            <a:picLocks noChangeAspect="1"/>
          </p:cNvPicPr>
          <p:nvPr/>
        </p:nvPicPr>
        <p:blipFill>
          <a:blip r:embed="rId8" cstate="print"/>
          <a:stretch>
            <a:fillRect/>
          </a:stretch>
        </p:blipFill>
        <p:spPr>
          <a:xfrm>
            <a:off x="6858000" y="5867400"/>
            <a:ext cx="1371600" cy="748433"/>
          </a:xfrm>
          <a:prstGeom prst="rect">
            <a:avLst/>
          </a:prstGeom>
        </p:spPr>
      </p:pic>
      <p:sp>
        <p:nvSpPr>
          <p:cNvPr id="13" name="Content Placeholder 2"/>
          <p:cNvSpPr txBox="1">
            <a:spLocks/>
          </p:cNvSpPr>
          <p:nvPr/>
        </p:nvSpPr>
        <p:spPr>
          <a:xfrm>
            <a:off x="914400" y="3962400"/>
            <a:ext cx="2971800" cy="13716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182880" marR="0" lvl="0" indent="-18288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sz="2000" b="1" dirty="0" smtClean="0">
                <a:solidFill>
                  <a:schemeClr val="accent2">
                    <a:lumMod val="75000"/>
                  </a:schemeClr>
                </a:solidFill>
              </a:rPr>
              <a:t>Essential Question</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How have geography</a:t>
            </a:r>
            <a:r>
              <a:rPr kumimoji="0" lang="en-US" sz="2000" b="0" i="0" u="none" strike="noStrike" kern="1200" cap="none" spc="0" normalizeH="0" noProof="0" dirty="0" smtClean="0">
                <a:ln>
                  <a:noFill/>
                </a:ln>
                <a:solidFill>
                  <a:schemeClr val="dk1"/>
                </a:solidFill>
                <a:effectLst/>
                <a:uLnTx/>
                <a:uFillTx/>
                <a:latin typeface="+mn-lt"/>
                <a:ea typeface="+mn-ea"/>
                <a:cs typeface="+mn-cs"/>
              </a:rPr>
              <a:t> and history shaped life in the Southwest?</a:t>
            </a:r>
            <a:endParaRPr kumimoji="0" lang="en-US" sz="2000" b="0" i="0" u="none" strike="noStrike" kern="1200" cap="none" spc="0" normalizeH="0" baseline="0" noProof="0" dirty="0" smtClean="0">
              <a:ln>
                <a:noFill/>
              </a:ln>
              <a:solidFill>
                <a:schemeClr val="dk1"/>
              </a:solidFill>
              <a:effectLst/>
              <a:uLnTx/>
              <a:uFillTx/>
              <a:latin typeface="+mn-lt"/>
              <a:ea typeface="+mn-ea"/>
              <a:cs typeface="+mn-cs"/>
            </a:endParaRPr>
          </a:p>
        </p:txBody>
      </p:sp>
      <p:sp>
        <p:nvSpPr>
          <p:cNvPr id="12" name="Rectangle 11"/>
          <p:cNvSpPr/>
          <p:nvPr/>
        </p:nvSpPr>
        <p:spPr>
          <a:xfrm>
            <a:off x="457200" y="1447800"/>
            <a:ext cx="4191000" cy="2246769"/>
          </a:xfrm>
          <a:prstGeom prst="rect">
            <a:avLst/>
          </a:prstGeom>
        </p:spPr>
        <p:txBody>
          <a:bodyPr wrap="square">
            <a:spAutoFit/>
          </a:bodyPr>
          <a:lstStyle/>
          <a:p>
            <a:r>
              <a:rPr lang="en-US" sz="2000" dirty="0" smtClean="0"/>
              <a:t>During our tour of the Southwest Region, we will travel in big rigs (large trucks also known as </a:t>
            </a:r>
            <a:r>
              <a:rPr lang="en-US" sz="2000" dirty="0" err="1" smtClean="0"/>
              <a:t>mack</a:t>
            </a:r>
            <a:r>
              <a:rPr lang="en-US" sz="2000" dirty="0" smtClean="0"/>
              <a:t> trucks or 18-wheelers). Big rigs drive all over the country bringing goods from one place to another.</a:t>
            </a:r>
          </a:p>
        </p:txBody>
      </p:sp>
      <p:pic>
        <p:nvPicPr>
          <p:cNvPr id="16" name="big rig starts.wav">
            <a:hlinkClick r:id="" action="ppaction://media"/>
          </p:cNvPr>
          <p:cNvPicPr>
            <a:picLocks noGrp="1" noRot="1" noChangeAspect="1"/>
          </p:cNvPicPr>
          <p:nvPr>
            <p:ph sz="half" idx="1"/>
            <a:audioFile r:link="rId1"/>
          </p:nvPr>
        </p:nvPicPr>
        <p:blipFill>
          <a:blip r:embed="rId9" cstate="print"/>
          <a:stretch>
            <a:fillRect/>
          </a:stretch>
        </p:blipFill>
        <p:spPr>
          <a:xfrm>
            <a:off x="8458200" y="4876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259" fill="hold"/>
                                        <p:tgtEl>
                                          <p:spTgt spid="16"/>
                                        </p:tgtEl>
                                      </p:cBhvr>
                                    </p:cmd>
                                  </p:childTnLst>
                                </p:cTn>
                              </p:par>
                            </p:childTnLst>
                          </p:cTn>
                        </p:par>
                      </p:childTnLst>
                    </p:cTn>
                  </p:par>
                </p:childTnLst>
              </p:cTn>
              <p:nextCondLst>
                <p:cond evt="onClick" delay="0">
                  <p:tgtEl>
                    <p:spTgt spid="16"/>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bldLst>
      <p:bldP spid="13"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chemeClr val="accent5">
                    <a:lumMod val="75000"/>
                  </a:schemeClr>
                </a:solidFill>
              </a:rPr>
              <a:t>Welcome to Texas!</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a:normAutofit/>
          </a:bodyPr>
          <a:lstStyle/>
          <a:p>
            <a:pPr>
              <a:buNone/>
            </a:pPr>
            <a:r>
              <a:rPr lang="en-US" sz="2000" dirty="0" smtClean="0"/>
              <a:t>State Date: </a:t>
            </a:r>
            <a:r>
              <a:rPr lang="en-US" sz="2000" b="1" dirty="0" smtClean="0">
                <a:solidFill>
                  <a:schemeClr val="accent2">
                    <a:lumMod val="75000"/>
                  </a:schemeClr>
                </a:solidFill>
              </a:rPr>
              <a:t>December 29, 1845</a:t>
            </a:r>
          </a:p>
          <a:p>
            <a:pPr>
              <a:buNone/>
            </a:pPr>
            <a:r>
              <a:rPr lang="en-US" sz="2000" dirty="0" smtClean="0"/>
              <a:t>Nickname: </a:t>
            </a:r>
            <a:r>
              <a:rPr lang="en-US" sz="2000" b="1" dirty="0" smtClean="0">
                <a:solidFill>
                  <a:schemeClr val="accent2">
                    <a:lumMod val="75000"/>
                  </a:schemeClr>
                </a:solidFill>
              </a:rPr>
              <a:t>Lone Star State</a:t>
            </a:r>
          </a:p>
          <a:p>
            <a:pPr>
              <a:buNone/>
            </a:pPr>
            <a:r>
              <a:rPr lang="en-US" sz="2000" dirty="0" smtClean="0"/>
              <a:t>Motto: </a:t>
            </a:r>
            <a:r>
              <a:rPr lang="en-US" sz="2000" b="1" dirty="0" smtClean="0">
                <a:solidFill>
                  <a:schemeClr val="accent2">
                    <a:lumMod val="75000"/>
                  </a:schemeClr>
                </a:solidFill>
              </a:rPr>
              <a:t>Friendship</a:t>
            </a:r>
          </a:p>
          <a:p>
            <a:pPr>
              <a:buNone/>
            </a:pPr>
            <a:r>
              <a:rPr lang="en-US" sz="2000" dirty="0" smtClean="0"/>
              <a:t>Capital: </a:t>
            </a:r>
            <a:r>
              <a:rPr lang="en-US" sz="2000" b="1" dirty="0" smtClean="0">
                <a:solidFill>
                  <a:schemeClr val="accent2">
                    <a:lumMod val="75000"/>
                  </a:schemeClr>
                </a:solidFill>
              </a:rPr>
              <a:t>Austin</a:t>
            </a:r>
          </a:p>
          <a:p>
            <a:pPr>
              <a:buNone/>
            </a:pPr>
            <a:r>
              <a:rPr lang="en-US" sz="2000" dirty="0" smtClean="0"/>
              <a:t>Flower: </a:t>
            </a:r>
            <a:r>
              <a:rPr lang="en-US" sz="2000" b="1" dirty="0" smtClean="0">
                <a:solidFill>
                  <a:schemeClr val="accent2">
                    <a:lumMod val="75000"/>
                  </a:schemeClr>
                </a:solidFill>
              </a:rPr>
              <a:t>Bluebonnet</a:t>
            </a:r>
          </a:p>
          <a:p>
            <a:pPr>
              <a:buNone/>
            </a:pPr>
            <a:r>
              <a:rPr lang="en-US" sz="2000" dirty="0" smtClean="0"/>
              <a:t>Bird: </a:t>
            </a:r>
            <a:r>
              <a:rPr lang="en-US" sz="2000" b="1" dirty="0" smtClean="0">
                <a:solidFill>
                  <a:schemeClr val="accent2">
                    <a:lumMod val="75000"/>
                  </a:schemeClr>
                </a:solidFill>
              </a:rPr>
              <a:t>Mockingbird</a:t>
            </a:r>
          </a:p>
          <a:p>
            <a:pPr>
              <a:buNone/>
            </a:pPr>
            <a:r>
              <a:rPr lang="en-US" sz="2000" dirty="0" smtClean="0"/>
              <a:t>Tree: </a:t>
            </a:r>
            <a:r>
              <a:rPr lang="en-US" sz="2000" b="1" dirty="0" smtClean="0">
                <a:solidFill>
                  <a:schemeClr val="accent2">
                    <a:lumMod val="75000"/>
                  </a:schemeClr>
                </a:solidFill>
              </a:rPr>
              <a:t>Pecan</a:t>
            </a:r>
          </a:p>
          <a:p>
            <a:pPr>
              <a:buNone/>
            </a:pPr>
            <a:r>
              <a:rPr lang="en-US" sz="2000" dirty="0" smtClean="0"/>
              <a:t>Song: </a:t>
            </a:r>
            <a:r>
              <a:rPr lang="en-US" sz="2000" b="1" dirty="0" smtClean="0">
                <a:solidFill>
                  <a:schemeClr val="accent2">
                    <a:lumMod val="75000"/>
                  </a:schemeClr>
                </a:solidFill>
              </a:rPr>
              <a:t>Texas, Our Texas</a:t>
            </a:r>
          </a:p>
        </p:txBody>
      </p:sp>
      <p:pic>
        <p:nvPicPr>
          <p:cNvPr id="6" name="Picture 5" descr="texas.WMF"/>
          <p:cNvPicPr>
            <a:picLocks noChangeAspect="1"/>
          </p:cNvPicPr>
          <p:nvPr/>
        </p:nvPicPr>
        <p:blipFill>
          <a:blip r:embed="rId3" cstate="print"/>
          <a:stretch>
            <a:fillRect/>
          </a:stretch>
        </p:blipFill>
        <p:spPr>
          <a:xfrm>
            <a:off x="4495800" y="2445808"/>
            <a:ext cx="4059382" cy="4031192"/>
          </a:xfrm>
          <a:prstGeom prst="rect">
            <a:avLst/>
          </a:prstGeom>
          <a:ln>
            <a:noFill/>
          </a:ln>
          <a:effectLst>
            <a:outerShdw blurRad="190500" algn="tl" rotWithShape="0">
              <a:srgbClr val="000000">
                <a:alpha val="70000"/>
              </a:srgbClr>
            </a:outerShdw>
          </a:effectLst>
        </p:spPr>
      </p:pic>
      <p:pic>
        <p:nvPicPr>
          <p:cNvPr id="8" name="Content Placeholder 7" descr="texas.JPG"/>
          <p:cNvPicPr>
            <a:picLocks noGrp="1" noChangeAspect="1"/>
          </p:cNvPicPr>
          <p:nvPr>
            <p:ph sz="half" idx="2"/>
          </p:nvPr>
        </p:nvPicPr>
        <p:blipFill>
          <a:blip r:embed="rId4" cstate="prin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El Paso &amp; Ciudad Juarez…</a:t>
            </a:r>
            <a:endParaRPr lang="en-US" b="1" dirty="0">
              <a:solidFill>
                <a:schemeClr val="accent5">
                  <a:lumMod val="75000"/>
                </a:schemeClr>
              </a:solidFill>
            </a:endParaRPr>
          </a:p>
        </p:txBody>
      </p:sp>
      <p:pic>
        <p:nvPicPr>
          <p:cNvPr id="6146" name="Picture 2"/>
          <p:cNvPicPr>
            <a:picLocks noGrp="1" noChangeAspect="1" noChangeArrowheads="1"/>
          </p:cNvPicPr>
          <p:nvPr>
            <p:ph sz="half" idx="1"/>
          </p:nvPr>
        </p:nvPicPr>
        <p:blipFill>
          <a:blip r:embed="rId4" cstate="print"/>
          <a:srcRect l="1200" t="12800" r="1200" b="11200"/>
          <a:stretch>
            <a:fillRect/>
          </a:stretch>
        </p:blipFill>
        <p:spPr bwMode="auto">
          <a:xfrm>
            <a:off x="555955" y="1709925"/>
            <a:ext cx="8032090" cy="4690875"/>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6: El Paso &amp; Ciudad </a:t>
            </a:r>
            <a:r>
              <a:rPr lang="en-US" b="1" dirty="0" err="1" smtClean="0">
                <a:solidFill>
                  <a:schemeClr val="accent5">
                    <a:lumMod val="75000"/>
                  </a:schemeClr>
                </a:solidFill>
              </a:rPr>
              <a:t>Juárez</a:t>
            </a:r>
            <a:r>
              <a:rPr lang="en-US" b="1" dirty="0" smtClean="0">
                <a:solidFill>
                  <a:schemeClr val="accent5">
                    <a:lumMod val="75000"/>
                  </a:schemeClr>
                </a:solidFill>
              </a:rPr>
              <a:t>: 2 Cities, 2 Countries, 1 Border</a:t>
            </a:r>
            <a:endParaRPr lang="en-US" b="1" dirty="0">
              <a:solidFill>
                <a:schemeClr val="accent5">
                  <a:lumMod val="75000"/>
                </a:schemeClr>
              </a:solidFill>
            </a:endParaRPr>
          </a:p>
        </p:txBody>
      </p:sp>
      <p:pic>
        <p:nvPicPr>
          <p:cNvPr id="8" name="Content Placeholder 7" descr="border sign.jpg"/>
          <p:cNvPicPr>
            <a:picLocks noGrp="1" noChangeAspect="1"/>
          </p:cNvPicPr>
          <p:nvPr>
            <p:ph sz="half" idx="1"/>
          </p:nvPr>
        </p:nvPicPr>
        <p:blipFill>
          <a:blip r:embed="rId3" cstate="print"/>
          <a:srcRect b="14020"/>
          <a:stretch>
            <a:fillRect/>
          </a:stretch>
        </p:blipFill>
        <p:spPr>
          <a:xfrm>
            <a:off x="4543224" y="3810000"/>
            <a:ext cx="4372176" cy="2819400"/>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sz="half" idx="2"/>
          </p:nvPr>
        </p:nvSpPr>
        <p:spPr>
          <a:xfrm>
            <a:off x="381000" y="1600200"/>
            <a:ext cx="4038600" cy="4525963"/>
          </a:xfrm>
        </p:spPr>
        <p:txBody>
          <a:bodyPr>
            <a:normAutofit/>
          </a:bodyPr>
          <a:lstStyle/>
          <a:p>
            <a:pPr marL="0" indent="0">
              <a:buNone/>
            </a:pPr>
            <a:r>
              <a:rPr lang="en-US" sz="2000" dirty="0" smtClean="0"/>
              <a:t>The cities of El Paso and Ciudad </a:t>
            </a:r>
            <a:r>
              <a:rPr lang="en-US" sz="2000" dirty="0" err="1" smtClean="0"/>
              <a:t>Juárez</a:t>
            </a:r>
            <a:r>
              <a:rPr lang="en-US" sz="2000" dirty="0" smtClean="0"/>
              <a:t> are on opposite sides of the United States – Mexico </a:t>
            </a:r>
            <a:r>
              <a:rPr lang="en-US" sz="2000" b="1" dirty="0" smtClean="0">
                <a:solidFill>
                  <a:schemeClr val="accent2">
                    <a:lumMod val="75000"/>
                  </a:schemeClr>
                </a:solidFill>
              </a:rPr>
              <a:t>border</a:t>
            </a:r>
            <a:r>
              <a:rPr lang="en-US" sz="2000" dirty="0" smtClean="0"/>
              <a:t>, the line that separates the two countries. American companies have built factories, called </a:t>
            </a:r>
            <a:r>
              <a:rPr lang="en-US" sz="2000" b="1" dirty="0" err="1" smtClean="0">
                <a:solidFill>
                  <a:schemeClr val="accent2">
                    <a:lumMod val="75000"/>
                  </a:schemeClr>
                </a:solidFill>
              </a:rPr>
              <a:t>maquiladoras</a:t>
            </a:r>
            <a:r>
              <a:rPr lang="en-US" sz="2000" dirty="0" smtClean="0"/>
              <a:t>, in Ciudad </a:t>
            </a:r>
            <a:r>
              <a:rPr lang="en-US" sz="2000" dirty="0" err="1" smtClean="0"/>
              <a:t>Juárez</a:t>
            </a:r>
            <a:r>
              <a:rPr lang="en-US" sz="2000" dirty="0" smtClean="0"/>
              <a:t> because people in Mexico will work for less money than those in the United States.  The products they make are driven back over the border in big rig trucks. </a:t>
            </a:r>
          </a:p>
        </p:txBody>
      </p:sp>
      <p:pic>
        <p:nvPicPr>
          <p:cNvPr id="20482" name="Picture 2" descr="http://graphics8.nytimes.com/images/2011/02/15/world/americas/15juarezMap/15juarezMap-articleInline.jpg"/>
          <p:cNvPicPr>
            <a:picLocks noChangeAspect="1" noChangeArrowheads="1"/>
          </p:cNvPicPr>
          <p:nvPr/>
        </p:nvPicPr>
        <p:blipFill>
          <a:blip r:embed="rId4" cstate="print"/>
          <a:srcRect/>
          <a:stretch>
            <a:fillRect/>
          </a:stretch>
        </p:blipFill>
        <p:spPr bwMode="auto">
          <a:xfrm>
            <a:off x="4876800" y="1581149"/>
            <a:ext cx="1809750" cy="2000251"/>
          </a:xfrm>
          <a:prstGeom prst="rect">
            <a:avLst/>
          </a:prstGeom>
          <a:ln>
            <a:noFill/>
          </a:ln>
          <a:effectLst>
            <a:outerShdw blurRad="190500" algn="tl" rotWithShape="0">
              <a:srgbClr val="000000">
                <a:alpha val="70000"/>
              </a:srgbClr>
            </a:outerShdw>
          </a:effectLst>
        </p:spPr>
      </p:pic>
      <p:pic>
        <p:nvPicPr>
          <p:cNvPr id="20484" name="Picture 4" descr="http://newmexiken.com/wp-content/images/2012/01/BoundaryMarkerMexico-239x360.jpg"/>
          <p:cNvPicPr>
            <a:picLocks noChangeAspect="1" noChangeArrowheads="1"/>
          </p:cNvPicPr>
          <p:nvPr/>
        </p:nvPicPr>
        <p:blipFill>
          <a:blip r:embed="rId5" cstate="print"/>
          <a:srcRect l="12050" r="12050"/>
          <a:stretch>
            <a:fillRect/>
          </a:stretch>
        </p:blipFill>
        <p:spPr bwMode="auto">
          <a:xfrm>
            <a:off x="6991350" y="1657349"/>
            <a:ext cx="914400" cy="1814715"/>
          </a:xfrm>
          <a:prstGeom prst="rect">
            <a:avLst/>
          </a:prstGeom>
          <a:ln>
            <a:noFill/>
          </a:ln>
          <a:effectLst>
            <a:outerShdw blurRad="190500" algn="tl" rotWithShape="0">
              <a:srgbClr val="000000">
                <a:alpha val="70000"/>
              </a:srgbClr>
            </a:outerShdw>
          </a:effectLst>
        </p:spPr>
      </p:pic>
      <p:pic>
        <p:nvPicPr>
          <p:cNvPr id="20486" name="Picture 6" descr="http://newmexiken.com/wp-content/images/2012/01/BoundaryMarkerUS-239x360.jpg"/>
          <p:cNvPicPr>
            <a:picLocks noChangeAspect="1" noChangeArrowheads="1"/>
          </p:cNvPicPr>
          <p:nvPr/>
        </p:nvPicPr>
        <p:blipFill>
          <a:blip r:embed="rId6" cstate="print"/>
          <a:srcRect l="16067" t="4693" r="16067" b="6137"/>
          <a:stretch>
            <a:fillRect/>
          </a:stretch>
        </p:blipFill>
        <p:spPr bwMode="auto">
          <a:xfrm>
            <a:off x="7905750" y="1142999"/>
            <a:ext cx="914400" cy="180975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San Antonio, Texas…</a:t>
            </a:r>
            <a:endParaRPr lang="en-US" b="1" dirty="0">
              <a:solidFill>
                <a:schemeClr val="accent5">
                  <a:lumMod val="75000"/>
                </a:schemeClr>
              </a:solidFill>
            </a:endParaRPr>
          </a:p>
        </p:txBody>
      </p:sp>
      <p:pic>
        <p:nvPicPr>
          <p:cNvPr id="7170" name="Picture 2"/>
          <p:cNvPicPr>
            <a:picLocks noGrp="1" noChangeAspect="1" noChangeArrowheads="1"/>
          </p:cNvPicPr>
          <p:nvPr>
            <p:ph sz="half" idx="1"/>
          </p:nvPr>
        </p:nvPicPr>
        <p:blipFill>
          <a:blip r:embed="rId4" cstate="print"/>
          <a:srcRect l="1200" t="16000" r="1200" b="16000"/>
          <a:stretch>
            <a:fillRect/>
          </a:stretch>
        </p:blipFill>
        <p:spPr bwMode="auto">
          <a:xfrm>
            <a:off x="564735" y="1908074"/>
            <a:ext cx="8014530" cy="4187926"/>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fontScale="90000"/>
          </a:bodyPr>
          <a:lstStyle/>
          <a:p>
            <a:pPr algn="l"/>
            <a:r>
              <a:rPr lang="en-US" b="1" dirty="0" smtClean="0">
                <a:solidFill>
                  <a:schemeClr val="accent5">
                    <a:lumMod val="75000"/>
                  </a:schemeClr>
                </a:solidFill>
              </a:rPr>
              <a:t>Stop 7: San Antonio, Texas: Home of the Alamo</a:t>
            </a:r>
            <a:endParaRPr lang="en-US" b="1" dirty="0">
              <a:solidFill>
                <a:schemeClr val="accent5">
                  <a:lumMod val="75000"/>
                </a:schemeClr>
              </a:solidFill>
            </a:endParaRPr>
          </a:p>
        </p:txBody>
      </p:sp>
      <p:sp>
        <p:nvSpPr>
          <p:cNvPr id="3" name="Content Placeholder 2"/>
          <p:cNvSpPr>
            <a:spLocks noGrp="1"/>
          </p:cNvSpPr>
          <p:nvPr>
            <p:ph sz="half" idx="1"/>
          </p:nvPr>
        </p:nvSpPr>
        <p:spPr>
          <a:xfrm>
            <a:off x="304800" y="1600200"/>
            <a:ext cx="3733800" cy="5257800"/>
          </a:xfrm>
        </p:spPr>
        <p:txBody>
          <a:bodyPr>
            <a:normAutofit/>
          </a:bodyPr>
          <a:lstStyle/>
          <a:p>
            <a:pPr marL="0" indent="0">
              <a:buNone/>
            </a:pPr>
            <a:r>
              <a:rPr lang="en-US" sz="2000" dirty="0" smtClean="0"/>
              <a:t>Texas used to be part of Mexico, and the people that lived there were called </a:t>
            </a:r>
            <a:r>
              <a:rPr lang="en-US" sz="2000" dirty="0" err="1" smtClean="0"/>
              <a:t>Texians</a:t>
            </a:r>
            <a:r>
              <a:rPr lang="en-US" sz="2000" dirty="0" smtClean="0"/>
              <a:t> or </a:t>
            </a:r>
            <a:r>
              <a:rPr lang="en-US" sz="2000" dirty="0" err="1" smtClean="0"/>
              <a:t>Texicans</a:t>
            </a:r>
            <a:r>
              <a:rPr lang="en-US" sz="2000" dirty="0" smtClean="0"/>
              <a:t>. In 1836, </a:t>
            </a:r>
            <a:r>
              <a:rPr lang="en-US" sz="2000" dirty="0" err="1" smtClean="0"/>
              <a:t>Texians</a:t>
            </a:r>
            <a:r>
              <a:rPr lang="en-US" sz="2000" dirty="0" smtClean="0"/>
              <a:t> at the Alamo fought a battle during a </a:t>
            </a:r>
            <a:r>
              <a:rPr lang="en-US" sz="2000" b="1" dirty="0" smtClean="0">
                <a:solidFill>
                  <a:schemeClr val="accent2">
                    <a:lumMod val="75000"/>
                  </a:schemeClr>
                </a:solidFill>
              </a:rPr>
              <a:t>rebellion</a:t>
            </a:r>
            <a:r>
              <a:rPr lang="en-US" sz="2000" dirty="0" smtClean="0"/>
              <a:t> against the Mexican government. Even though they lost that battle, the </a:t>
            </a:r>
            <a:r>
              <a:rPr lang="en-US" sz="2000" dirty="0" err="1" smtClean="0"/>
              <a:t>Texians</a:t>
            </a:r>
            <a:r>
              <a:rPr lang="en-US" sz="2000" dirty="0" smtClean="0"/>
              <a:t> did win the rebellion during the Battle of Jacinto later that year, and Texas became a country for nine years. In 1845, Texas joined the United States and became the 28</a:t>
            </a:r>
            <a:r>
              <a:rPr lang="en-US" sz="2000" baseline="30000" dirty="0" smtClean="0"/>
              <a:t>th</a:t>
            </a:r>
            <a:r>
              <a:rPr lang="en-US" sz="2000" dirty="0" smtClean="0"/>
              <a:t> state.</a:t>
            </a:r>
            <a:endParaRPr lang="en-US" sz="2000" dirty="0"/>
          </a:p>
        </p:txBody>
      </p:sp>
      <p:pic>
        <p:nvPicPr>
          <p:cNvPr id="5" name="Alamo.wmv">
            <a:hlinkClick r:id="" action="ppaction://media"/>
          </p:cNvPr>
          <p:cNvPicPr>
            <a:picLocks noGrp="1" noRot="1" noChangeAspect="1"/>
          </p:cNvPicPr>
          <p:nvPr>
            <p:ph sz="half" idx="2"/>
            <a:videoFile r:link="rId1"/>
          </p:nvPr>
        </p:nvPicPr>
        <p:blipFill>
          <a:blip r:embed="rId4" cstate="print"/>
          <a:stretch>
            <a:fillRect/>
          </a:stretch>
        </p:blipFill>
        <p:spPr>
          <a:xfrm>
            <a:off x="4062095" y="2895600"/>
            <a:ext cx="4853305" cy="3639979"/>
          </a:xfrm>
          <a:prstGeom prst="rect">
            <a:avLst/>
          </a:prstGeom>
        </p:spPr>
      </p:pic>
      <p:sp>
        <p:nvSpPr>
          <p:cNvPr id="6" name="TextBox 5"/>
          <p:cNvSpPr txBox="1"/>
          <p:nvPr/>
        </p:nvSpPr>
        <p:spPr>
          <a:xfrm>
            <a:off x="5098097" y="6535579"/>
            <a:ext cx="2781300" cy="246221"/>
          </a:xfrm>
          <a:prstGeom prst="rect">
            <a:avLst/>
          </a:prstGeom>
          <a:noFill/>
        </p:spPr>
        <p:txBody>
          <a:bodyPr wrap="square" rtlCol="0">
            <a:spAutoFit/>
          </a:bodyPr>
          <a:lstStyle/>
          <a:p>
            <a:pPr algn="ctr"/>
            <a:r>
              <a:rPr lang="en-US" sz="1000" dirty="0" smtClean="0"/>
              <a:t>Battle of the Alamo video (2:47)</a:t>
            </a:r>
            <a:endParaRPr lang="en-US" sz="1000" dirty="0"/>
          </a:p>
        </p:txBody>
      </p:sp>
      <p:pic>
        <p:nvPicPr>
          <p:cNvPr id="17412" name="Picture 4" descr="http://www.latinamericanstudies.org/alamo/alamo-movie.jpg"/>
          <p:cNvPicPr>
            <a:picLocks noChangeAspect="1" noChangeArrowheads="1"/>
          </p:cNvPicPr>
          <p:nvPr/>
        </p:nvPicPr>
        <p:blipFill>
          <a:blip r:embed="rId5" cstate="print"/>
          <a:srcRect l="2832" t="5000" r="3703"/>
          <a:stretch>
            <a:fillRect/>
          </a:stretch>
        </p:blipFill>
        <p:spPr bwMode="auto">
          <a:xfrm>
            <a:off x="6550025" y="914400"/>
            <a:ext cx="2113848" cy="1447799"/>
          </a:xfrm>
          <a:prstGeom prst="rect">
            <a:avLst/>
          </a:prstGeom>
          <a:ln>
            <a:noFill/>
          </a:ln>
          <a:effectLst>
            <a:outerShdw blurRad="190500" algn="tl" rotWithShape="0">
              <a:srgbClr val="000000">
                <a:alpha val="70000"/>
              </a:srgbClr>
            </a:outerShdw>
          </a:effectLst>
        </p:spPr>
      </p:pic>
      <p:pic>
        <p:nvPicPr>
          <p:cNvPr id="17410" name="Picture 2" descr="http://aries46.tripod.com/alamobig.gif"/>
          <p:cNvPicPr>
            <a:picLocks noChangeAspect="1" noChangeArrowheads="1"/>
          </p:cNvPicPr>
          <p:nvPr/>
        </p:nvPicPr>
        <p:blipFill>
          <a:blip r:embed="rId6" cstate="print"/>
          <a:srcRect t="8954"/>
          <a:stretch>
            <a:fillRect/>
          </a:stretch>
        </p:blipFill>
        <p:spPr bwMode="auto">
          <a:xfrm>
            <a:off x="4343400" y="1219200"/>
            <a:ext cx="2435225" cy="154970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next stop we will travel to is Austin, Texas…</a:t>
            </a:r>
            <a:endParaRPr lang="en-US" b="1" dirty="0">
              <a:solidFill>
                <a:schemeClr val="accent5">
                  <a:lumMod val="75000"/>
                </a:schemeClr>
              </a:solidFill>
            </a:endParaRPr>
          </a:p>
        </p:txBody>
      </p:sp>
      <p:pic>
        <p:nvPicPr>
          <p:cNvPr id="8194" name="Picture 2"/>
          <p:cNvPicPr>
            <a:picLocks noGrp="1" noChangeAspect="1" noChangeArrowheads="1"/>
          </p:cNvPicPr>
          <p:nvPr>
            <p:ph sz="half" idx="1"/>
          </p:nvPr>
        </p:nvPicPr>
        <p:blipFill>
          <a:blip r:embed="rId4" cstate="print"/>
          <a:srcRect l="1200" t="16000" r="1200" b="16000"/>
          <a:stretch>
            <a:fillRect/>
          </a:stretch>
        </p:blipFill>
        <p:spPr bwMode="auto">
          <a:xfrm>
            <a:off x="555955" y="1905000"/>
            <a:ext cx="8032090" cy="4197100"/>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1143000"/>
          </a:xfrm>
        </p:spPr>
        <p:txBody>
          <a:bodyPr>
            <a:normAutofit fontScale="90000"/>
          </a:bodyPr>
          <a:lstStyle/>
          <a:p>
            <a:pPr algn="l"/>
            <a:r>
              <a:rPr lang="en-US" b="1" dirty="0" smtClean="0">
                <a:solidFill>
                  <a:schemeClr val="accent5">
                    <a:lumMod val="75000"/>
                  </a:schemeClr>
                </a:solidFill>
              </a:rPr>
              <a:t>Stop 8: Austin: </a:t>
            </a:r>
            <a:br>
              <a:rPr lang="en-US" b="1" dirty="0" smtClean="0">
                <a:solidFill>
                  <a:schemeClr val="accent5">
                    <a:lumMod val="75000"/>
                  </a:schemeClr>
                </a:solidFill>
              </a:rPr>
            </a:br>
            <a:r>
              <a:rPr lang="en-US" b="1" dirty="0" smtClean="0">
                <a:solidFill>
                  <a:schemeClr val="accent5">
                    <a:lumMod val="75000"/>
                  </a:schemeClr>
                </a:solidFill>
              </a:rPr>
              <a:t>The Capital of Texas</a:t>
            </a:r>
            <a:endParaRPr lang="en-US" b="1" dirty="0">
              <a:solidFill>
                <a:schemeClr val="accent5">
                  <a:lumMod val="75000"/>
                </a:schemeClr>
              </a:solidFill>
            </a:endParaRPr>
          </a:p>
        </p:txBody>
      </p:sp>
      <p:pic>
        <p:nvPicPr>
          <p:cNvPr id="5" name="Austin.wmv">
            <a:hlinkClick r:id="" action="ppaction://media"/>
          </p:cNvPr>
          <p:cNvPicPr>
            <a:picLocks noGrp="1" noRot="1" noChangeAspect="1"/>
          </p:cNvPicPr>
          <p:nvPr>
            <p:ph sz="half" idx="1"/>
            <a:videoFile r:link="rId1"/>
          </p:nvPr>
        </p:nvPicPr>
        <p:blipFill>
          <a:blip r:embed="rId4" cstate="print"/>
          <a:stretch>
            <a:fillRect/>
          </a:stretch>
        </p:blipFill>
        <p:spPr>
          <a:xfrm>
            <a:off x="4114800" y="2209800"/>
            <a:ext cx="4876801" cy="3657600"/>
          </a:xfrm>
          <a:prstGeom prst="rect">
            <a:avLst/>
          </a:prstGeom>
        </p:spPr>
      </p:pic>
      <p:sp>
        <p:nvSpPr>
          <p:cNvPr id="7" name="TextBox 6"/>
          <p:cNvSpPr txBox="1"/>
          <p:nvPr/>
        </p:nvSpPr>
        <p:spPr>
          <a:xfrm>
            <a:off x="304800" y="1600200"/>
            <a:ext cx="3733800" cy="5080878"/>
          </a:xfrm>
          <a:prstGeom prst="rect">
            <a:avLst/>
          </a:prstGeom>
          <a:noFill/>
        </p:spPr>
        <p:txBody>
          <a:bodyPr wrap="square" rtlCol="0">
            <a:spAutoFit/>
          </a:bodyPr>
          <a:lstStyle/>
          <a:p>
            <a:pPr>
              <a:spcBef>
                <a:spcPts val="480"/>
              </a:spcBef>
            </a:pPr>
            <a:r>
              <a:rPr lang="en-US" sz="2000" dirty="0" smtClean="0"/>
              <a:t>The city of Austin is the state </a:t>
            </a:r>
            <a:r>
              <a:rPr lang="en-US" sz="2000" b="1" dirty="0" smtClean="0">
                <a:solidFill>
                  <a:schemeClr val="accent2">
                    <a:lumMod val="75000"/>
                  </a:schemeClr>
                </a:solidFill>
              </a:rPr>
              <a:t>capital</a:t>
            </a:r>
            <a:r>
              <a:rPr lang="en-US" sz="2000" dirty="0" smtClean="0"/>
              <a:t> of Texas. Have you ever heard the saying “</a:t>
            </a:r>
            <a:r>
              <a:rPr lang="en-US" sz="2000" b="1" i="1" dirty="0" smtClean="0">
                <a:solidFill>
                  <a:schemeClr val="accent5">
                    <a:lumMod val="75000"/>
                  </a:schemeClr>
                </a:solidFill>
              </a:rPr>
              <a:t>everything is bigger in Texas</a:t>
            </a:r>
            <a:r>
              <a:rPr lang="en-US" sz="2000" dirty="0" smtClean="0"/>
              <a:t>”? The capital building in Austin is the biggest one of any state in the country! Texas is not the biggest state though, it is the second biggest. Alaska is more than twice as large. </a:t>
            </a:r>
          </a:p>
          <a:p>
            <a:pPr>
              <a:spcBef>
                <a:spcPts val="480"/>
              </a:spcBef>
            </a:pPr>
            <a:r>
              <a:rPr lang="en-US" sz="2000" dirty="0" smtClean="0"/>
              <a:t>Just like the national capital makes laws for all of the United States, a state capital makes laws and decisions for the people in a state.</a:t>
            </a:r>
            <a:endParaRPr lang="en-US" sz="2000" dirty="0"/>
          </a:p>
        </p:txBody>
      </p:sp>
      <p:sp>
        <p:nvSpPr>
          <p:cNvPr id="8" name="TextBox 7"/>
          <p:cNvSpPr txBox="1"/>
          <p:nvPr/>
        </p:nvSpPr>
        <p:spPr>
          <a:xfrm>
            <a:off x="4267200" y="5849779"/>
            <a:ext cx="4572000" cy="246221"/>
          </a:xfrm>
          <a:prstGeom prst="rect">
            <a:avLst/>
          </a:prstGeom>
          <a:noFill/>
        </p:spPr>
        <p:txBody>
          <a:bodyPr wrap="square" rtlCol="0">
            <a:spAutoFit/>
          </a:bodyPr>
          <a:lstStyle/>
          <a:p>
            <a:pPr algn="ctr"/>
            <a:r>
              <a:rPr lang="en-US" sz="1000" dirty="0" smtClean="0"/>
              <a:t>Downtown Austin tour video (2:21)</a:t>
            </a:r>
            <a:endParaRPr lang="en-US" sz="1000" dirty="0"/>
          </a:p>
        </p:txBody>
      </p:sp>
      <p:grpSp>
        <p:nvGrpSpPr>
          <p:cNvPr id="12" name="Group 11"/>
          <p:cNvGrpSpPr>
            <a:grpSpLocks noChangeAspect="1"/>
          </p:cNvGrpSpPr>
          <p:nvPr/>
        </p:nvGrpSpPr>
        <p:grpSpPr>
          <a:xfrm rot="803450">
            <a:off x="5563662" y="566811"/>
            <a:ext cx="3196400" cy="1058649"/>
            <a:chOff x="0" y="142621"/>
            <a:chExt cx="2560320" cy="847979"/>
          </a:xfrm>
        </p:grpSpPr>
        <p:sp>
          <p:nvSpPr>
            <p:cNvPr id="10" name="Oval 9"/>
            <p:cNvSpPr/>
            <p:nvPr/>
          </p:nvSpPr>
          <p:spPr>
            <a:xfrm>
              <a:off x="0" y="152400"/>
              <a:ext cx="25146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http://www.outhousedesigns.com/images/5354STIC_KeepAustinWeirdSticker.jpg"/>
            <p:cNvPicPr>
              <a:picLocks noChangeAspect="1" noChangeArrowheads="1"/>
            </p:cNvPicPr>
            <p:nvPr/>
          </p:nvPicPr>
          <p:blipFill>
            <a:blip r:embed="rId5" cstate="print">
              <a:clrChange>
                <a:clrFrom>
                  <a:srgbClr val="FFFFFF"/>
                </a:clrFrom>
                <a:clrTo>
                  <a:srgbClr val="FFFFFF">
                    <a:alpha val="0"/>
                  </a:srgbClr>
                </a:clrTo>
              </a:clrChange>
            </a:blip>
            <a:srcRect t="30400" b="36480"/>
            <a:stretch>
              <a:fillRect/>
            </a:stretch>
          </p:blipFill>
          <p:spPr bwMode="auto">
            <a:xfrm>
              <a:off x="0" y="142621"/>
              <a:ext cx="2560320" cy="847979"/>
            </a:xfrm>
            <a:prstGeom prst="rect">
              <a:avLst/>
            </a:prstGeom>
            <a:noFill/>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6" descr="File:Austin - bats watching 3.jpg">
            <a:hlinkClick r:id="rId4"/>
          </p:cNvPr>
          <p:cNvPicPr>
            <a:picLocks noChangeAspect="1" noChangeArrowheads="1"/>
          </p:cNvPicPr>
          <p:nvPr/>
        </p:nvPicPr>
        <p:blipFill>
          <a:blip r:embed="rId5" cstate="print"/>
          <a:srcRect/>
          <a:stretch>
            <a:fillRect/>
          </a:stretch>
        </p:blipFill>
        <p:spPr bwMode="auto">
          <a:xfrm>
            <a:off x="4114800" y="1066800"/>
            <a:ext cx="2438400" cy="18288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2667000" y="274638"/>
            <a:ext cx="5943600" cy="1143000"/>
          </a:xfrm>
        </p:spPr>
        <p:txBody>
          <a:bodyPr>
            <a:normAutofit fontScale="90000"/>
          </a:bodyPr>
          <a:lstStyle/>
          <a:p>
            <a:pPr algn="l"/>
            <a:r>
              <a:rPr lang="en-US" b="1" dirty="0" smtClean="0">
                <a:solidFill>
                  <a:schemeClr val="accent5">
                    <a:lumMod val="75000"/>
                  </a:schemeClr>
                </a:solidFill>
              </a:rPr>
              <a:t>Austin’s </a:t>
            </a:r>
            <a:br>
              <a:rPr lang="en-US" b="1" dirty="0" smtClean="0">
                <a:solidFill>
                  <a:schemeClr val="accent5">
                    <a:lumMod val="75000"/>
                  </a:schemeClr>
                </a:solidFill>
              </a:rPr>
            </a:br>
            <a:r>
              <a:rPr lang="en-US" b="1" dirty="0" smtClean="0">
                <a:solidFill>
                  <a:schemeClr val="accent5">
                    <a:lumMod val="75000"/>
                  </a:schemeClr>
                </a:solidFill>
              </a:rPr>
              <a:t>Bats</a:t>
            </a:r>
            <a:endParaRPr lang="en-US" b="1" dirty="0">
              <a:solidFill>
                <a:schemeClr val="accent5">
                  <a:lumMod val="75000"/>
                </a:schemeClr>
              </a:solidFill>
            </a:endParaRPr>
          </a:p>
        </p:txBody>
      </p:sp>
      <p:pic>
        <p:nvPicPr>
          <p:cNvPr id="6" name="Austin bats.wmv">
            <a:hlinkClick r:id="" action="ppaction://media"/>
          </p:cNvPr>
          <p:cNvPicPr>
            <a:picLocks noGrp="1" noRot="1" noChangeAspect="1"/>
          </p:cNvPicPr>
          <p:nvPr>
            <p:ph sz="half" idx="2"/>
            <a:videoFile r:link="rId1"/>
          </p:nvPr>
        </p:nvPicPr>
        <p:blipFill>
          <a:blip r:embed="rId6" cstate="print"/>
          <a:stretch>
            <a:fillRect/>
          </a:stretch>
        </p:blipFill>
        <p:spPr>
          <a:xfrm>
            <a:off x="4343400" y="3048000"/>
            <a:ext cx="4495800" cy="3371850"/>
          </a:xfrm>
          <a:prstGeom prst="rect">
            <a:avLst/>
          </a:prstGeom>
        </p:spPr>
      </p:pic>
      <p:sp>
        <p:nvSpPr>
          <p:cNvPr id="7" name="TextBox 6"/>
          <p:cNvSpPr txBox="1"/>
          <p:nvPr/>
        </p:nvSpPr>
        <p:spPr>
          <a:xfrm>
            <a:off x="304800" y="1600200"/>
            <a:ext cx="3810000" cy="4708981"/>
          </a:xfrm>
          <a:prstGeom prst="rect">
            <a:avLst/>
          </a:prstGeom>
          <a:noFill/>
        </p:spPr>
        <p:txBody>
          <a:bodyPr wrap="square" rtlCol="0">
            <a:spAutoFit/>
          </a:bodyPr>
          <a:lstStyle/>
          <a:p>
            <a:pPr>
              <a:spcBef>
                <a:spcPts val="480"/>
              </a:spcBef>
            </a:pPr>
            <a:r>
              <a:rPr lang="en-US" sz="2000" dirty="0" smtClean="0"/>
              <a:t>During the summer, hundreds of thousands of migratory Mexican free-tailed bats live under the Congress Avenue Bridge in Austin. It is the world’s largest urban bat colony, and there are so many bats that they outnumber the human population of Austin. The bats hang beneath the bridge’s road deck in gaps in the concrete. Every night the bats emerge from under the bridge to eat bugs.</a:t>
            </a:r>
            <a:endParaRPr lang="en-US" sz="2000" dirty="0"/>
          </a:p>
        </p:txBody>
      </p:sp>
      <p:sp>
        <p:nvSpPr>
          <p:cNvPr id="9" name="TextBox 8"/>
          <p:cNvSpPr txBox="1"/>
          <p:nvPr/>
        </p:nvSpPr>
        <p:spPr>
          <a:xfrm>
            <a:off x="4838700" y="6400800"/>
            <a:ext cx="3505200" cy="246221"/>
          </a:xfrm>
          <a:prstGeom prst="rect">
            <a:avLst/>
          </a:prstGeom>
          <a:noFill/>
        </p:spPr>
        <p:txBody>
          <a:bodyPr wrap="square" rtlCol="0">
            <a:spAutoFit/>
          </a:bodyPr>
          <a:lstStyle/>
          <a:p>
            <a:pPr algn="ctr"/>
            <a:r>
              <a:rPr lang="en-US" sz="1000" dirty="0" smtClean="0"/>
              <a:t>Austin bat video (1:38)</a:t>
            </a:r>
            <a:endParaRPr lang="en-US" sz="1000" dirty="0"/>
          </a:p>
        </p:txBody>
      </p:sp>
      <p:pic>
        <p:nvPicPr>
          <p:cNvPr id="104452" name="Picture 4" descr="File:CongressAveBridge-Apr2010.JPG">
            <a:hlinkClick r:id="rId7"/>
          </p:cNvPr>
          <p:cNvPicPr>
            <a:picLocks noChangeAspect="1" noChangeArrowheads="1"/>
          </p:cNvPicPr>
          <p:nvPr/>
        </p:nvPicPr>
        <p:blipFill>
          <a:blip r:embed="rId8" cstate="print"/>
          <a:srcRect/>
          <a:stretch>
            <a:fillRect/>
          </a:stretch>
        </p:blipFill>
        <p:spPr bwMode="auto">
          <a:xfrm>
            <a:off x="6429362" y="152400"/>
            <a:ext cx="2562238" cy="1828800"/>
          </a:xfrm>
          <a:prstGeom prst="rect">
            <a:avLst/>
          </a:prstGeom>
          <a:ln>
            <a:noFill/>
          </a:ln>
          <a:effectLst>
            <a:outerShdw blurRad="190500" algn="tl" rotWithShape="0">
              <a:srgbClr val="000000">
                <a:alpha val="70000"/>
              </a:srgbClr>
            </a:outerShdw>
          </a:effectLst>
        </p:spPr>
      </p:pic>
      <p:pic>
        <p:nvPicPr>
          <p:cNvPr id="15" name="Picture 2" descr="C:\Users\Anette\AppData\Local\Microsoft\Windows\Temporary Internet Files\Content.IE5\OWBC40P8\MC900104740[1].wmf"/>
          <p:cNvPicPr>
            <a:picLocks noChangeAspect="1" noChangeArrowheads="1"/>
          </p:cNvPicPr>
          <p:nvPr/>
        </p:nvPicPr>
        <p:blipFill>
          <a:blip r:embed="rId9" cstate="print"/>
          <a:srcRect/>
          <a:stretch>
            <a:fillRect/>
          </a:stretch>
        </p:blipFill>
        <p:spPr bwMode="auto">
          <a:xfrm>
            <a:off x="381000" y="381000"/>
            <a:ext cx="2206751" cy="9144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chemeClr val="accent5">
                    <a:lumMod val="75000"/>
                  </a:schemeClr>
                </a:solidFill>
              </a:rPr>
              <a:t>Welcome to Oklahoma!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a:normAutofit/>
          </a:bodyPr>
          <a:lstStyle/>
          <a:p>
            <a:pPr>
              <a:buNone/>
            </a:pPr>
            <a:r>
              <a:rPr lang="en-US" sz="2000" dirty="0" smtClean="0"/>
              <a:t>State Date: </a:t>
            </a:r>
            <a:r>
              <a:rPr lang="en-US" sz="2000" b="1" dirty="0" smtClean="0">
                <a:solidFill>
                  <a:schemeClr val="accent2">
                    <a:lumMod val="75000"/>
                  </a:schemeClr>
                </a:solidFill>
              </a:rPr>
              <a:t>November 16, 1907</a:t>
            </a:r>
          </a:p>
          <a:p>
            <a:pPr>
              <a:buNone/>
            </a:pPr>
            <a:r>
              <a:rPr lang="en-US" sz="2000" dirty="0" smtClean="0"/>
              <a:t>Nickname:</a:t>
            </a:r>
            <a:r>
              <a:rPr lang="en-US" sz="2000" b="1" dirty="0" smtClean="0">
                <a:solidFill>
                  <a:schemeClr val="accent2">
                    <a:lumMod val="75000"/>
                  </a:schemeClr>
                </a:solidFill>
              </a:rPr>
              <a:t> Sooner State</a:t>
            </a:r>
          </a:p>
          <a:p>
            <a:pPr>
              <a:buNone/>
            </a:pPr>
            <a:r>
              <a:rPr lang="en-US" sz="2000" dirty="0" smtClean="0"/>
              <a:t>Motto: </a:t>
            </a:r>
            <a:r>
              <a:rPr lang="en-US" sz="2000" b="1" dirty="0" smtClean="0">
                <a:solidFill>
                  <a:schemeClr val="accent2">
                    <a:lumMod val="75000"/>
                  </a:schemeClr>
                </a:solidFill>
              </a:rPr>
              <a:t>Labor conquers all things.</a:t>
            </a:r>
          </a:p>
          <a:p>
            <a:pPr>
              <a:buNone/>
            </a:pPr>
            <a:r>
              <a:rPr lang="en-US" sz="2000" dirty="0" smtClean="0"/>
              <a:t>Capital: </a:t>
            </a:r>
            <a:r>
              <a:rPr lang="en-US" sz="2000" b="1" dirty="0" smtClean="0">
                <a:solidFill>
                  <a:schemeClr val="accent2">
                    <a:lumMod val="75000"/>
                  </a:schemeClr>
                </a:solidFill>
              </a:rPr>
              <a:t>Oklahoma City</a:t>
            </a:r>
          </a:p>
          <a:p>
            <a:pPr>
              <a:buNone/>
            </a:pPr>
            <a:r>
              <a:rPr lang="en-US" sz="2000" dirty="0" smtClean="0"/>
              <a:t>Flower: </a:t>
            </a:r>
            <a:r>
              <a:rPr lang="en-US" sz="2000" b="1" dirty="0" smtClean="0">
                <a:solidFill>
                  <a:schemeClr val="accent2">
                    <a:lumMod val="75000"/>
                  </a:schemeClr>
                </a:solidFill>
              </a:rPr>
              <a:t>Mistletoe</a:t>
            </a:r>
          </a:p>
          <a:p>
            <a:pPr>
              <a:buNone/>
            </a:pPr>
            <a:r>
              <a:rPr lang="en-US" sz="2000" dirty="0" smtClean="0"/>
              <a:t>Bird: </a:t>
            </a:r>
            <a:r>
              <a:rPr lang="en-US" sz="2000" b="1" dirty="0" smtClean="0">
                <a:solidFill>
                  <a:schemeClr val="accent2">
                    <a:lumMod val="75000"/>
                  </a:schemeClr>
                </a:solidFill>
              </a:rPr>
              <a:t>Scissor-tailed Flycatcher</a:t>
            </a:r>
          </a:p>
          <a:p>
            <a:pPr>
              <a:buNone/>
            </a:pPr>
            <a:r>
              <a:rPr lang="en-US" sz="2000" dirty="0" smtClean="0"/>
              <a:t>Tree: </a:t>
            </a:r>
            <a:r>
              <a:rPr lang="en-US" sz="2000" b="1" dirty="0" smtClean="0">
                <a:solidFill>
                  <a:schemeClr val="accent2">
                    <a:lumMod val="75000"/>
                  </a:schemeClr>
                </a:solidFill>
              </a:rPr>
              <a:t>Redbud</a:t>
            </a:r>
          </a:p>
          <a:p>
            <a:pPr>
              <a:buNone/>
            </a:pPr>
            <a:r>
              <a:rPr lang="en-US" sz="2000" dirty="0" smtClean="0"/>
              <a:t>Song: </a:t>
            </a:r>
            <a:r>
              <a:rPr lang="en-US" sz="2000" b="1" dirty="0" smtClean="0">
                <a:solidFill>
                  <a:schemeClr val="accent2">
                    <a:lumMod val="75000"/>
                  </a:schemeClr>
                </a:solidFill>
              </a:rPr>
              <a:t>Oklahoma!</a:t>
            </a:r>
          </a:p>
        </p:txBody>
      </p:sp>
      <p:pic>
        <p:nvPicPr>
          <p:cNvPr id="6" name="Picture 5" descr="oklahoma.WMF"/>
          <p:cNvPicPr>
            <a:picLocks noChangeAspect="1"/>
          </p:cNvPicPr>
          <p:nvPr/>
        </p:nvPicPr>
        <p:blipFill>
          <a:blip r:embed="rId3" cstate="print"/>
          <a:stretch>
            <a:fillRect/>
          </a:stretch>
        </p:blipFill>
        <p:spPr>
          <a:xfrm>
            <a:off x="4571056" y="2667000"/>
            <a:ext cx="4039544" cy="3962401"/>
          </a:xfrm>
          <a:prstGeom prst="rect">
            <a:avLst/>
          </a:prstGeom>
          <a:ln>
            <a:noFill/>
          </a:ln>
          <a:effectLst>
            <a:outerShdw blurRad="190500" algn="tl" rotWithShape="0">
              <a:srgbClr val="000000">
                <a:alpha val="70000"/>
              </a:srgbClr>
            </a:outerShdw>
          </a:effectLst>
        </p:spPr>
      </p:pic>
      <p:pic>
        <p:nvPicPr>
          <p:cNvPr id="8" name="Content Placeholder 7" descr="oklahoma.JPG"/>
          <p:cNvPicPr>
            <a:picLocks noGrp="1" noChangeAspect="1"/>
          </p:cNvPicPr>
          <p:nvPr>
            <p:ph sz="half" idx="2"/>
          </p:nvPr>
        </p:nvPicPr>
        <p:blipFill>
          <a:blip r:embed="rId4" cstate="prin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last stop we will travel to is Guthrie, Oklahoma…</a:t>
            </a:r>
            <a:endParaRPr lang="en-US" b="1" dirty="0">
              <a:solidFill>
                <a:schemeClr val="accent5">
                  <a:lumMod val="75000"/>
                </a:schemeClr>
              </a:solidFill>
            </a:endParaRPr>
          </a:p>
        </p:txBody>
      </p:sp>
      <p:pic>
        <p:nvPicPr>
          <p:cNvPr id="9218" name="Picture 2"/>
          <p:cNvPicPr>
            <a:picLocks noGrp="1" noChangeAspect="1" noChangeArrowheads="1"/>
          </p:cNvPicPr>
          <p:nvPr>
            <p:ph sz="half" idx="1"/>
          </p:nvPr>
        </p:nvPicPr>
        <p:blipFill>
          <a:blip r:embed="rId4" cstate="print"/>
          <a:srcRect l="1200" t="16000" r="1200" b="16000"/>
          <a:stretch>
            <a:fillRect/>
          </a:stretch>
        </p:blipFill>
        <p:spPr bwMode="auto">
          <a:xfrm>
            <a:off x="547175" y="1905000"/>
            <a:ext cx="8049650" cy="4206274"/>
          </a:xfrm>
          <a:prstGeom prst="rect">
            <a:avLst/>
          </a:prstGeom>
          <a:noFill/>
          <a:ln w="9525">
            <a:noFill/>
            <a:miter lim="800000"/>
            <a:headEnd/>
            <a:tailEnd/>
          </a:ln>
        </p:spPr>
      </p:pic>
      <p:pic>
        <p:nvPicPr>
          <p:cNvPr id="5"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chemeClr val="accent5">
                    <a:lumMod val="75000"/>
                  </a:schemeClr>
                </a:solidFill>
              </a:rPr>
              <a:t>Welcome to Arizona!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a:normAutofit/>
          </a:bodyPr>
          <a:lstStyle/>
          <a:p>
            <a:pPr>
              <a:buNone/>
            </a:pPr>
            <a:r>
              <a:rPr lang="en-US" sz="2000" dirty="0" smtClean="0"/>
              <a:t>State Date: </a:t>
            </a:r>
            <a:r>
              <a:rPr lang="en-US" sz="2000" b="1" dirty="0" smtClean="0">
                <a:solidFill>
                  <a:schemeClr val="accent2">
                    <a:lumMod val="75000"/>
                  </a:schemeClr>
                </a:solidFill>
              </a:rPr>
              <a:t>February 14, 1912</a:t>
            </a:r>
          </a:p>
          <a:p>
            <a:pPr>
              <a:buNone/>
            </a:pPr>
            <a:r>
              <a:rPr lang="en-US" sz="2000" dirty="0" smtClean="0"/>
              <a:t>Nickname: </a:t>
            </a:r>
            <a:r>
              <a:rPr lang="en-US" sz="2000" b="1" dirty="0" smtClean="0">
                <a:solidFill>
                  <a:schemeClr val="accent2">
                    <a:lumMod val="75000"/>
                  </a:schemeClr>
                </a:solidFill>
              </a:rPr>
              <a:t>Grand Canyon State</a:t>
            </a:r>
          </a:p>
          <a:p>
            <a:pPr>
              <a:buNone/>
            </a:pPr>
            <a:r>
              <a:rPr lang="en-US" sz="2000" dirty="0" smtClean="0"/>
              <a:t>Motto: </a:t>
            </a:r>
            <a:r>
              <a:rPr lang="en-US" sz="2000" b="1" dirty="0" smtClean="0">
                <a:solidFill>
                  <a:schemeClr val="accent2">
                    <a:lumMod val="75000"/>
                  </a:schemeClr>
                </a:solidFill>
              </a:rPr>
              <a:t>God Enriches</a:t>
            </a:r>
          </a:p>
          <a:p>
            <a:pPr>
              <a:buNone/>
            </a:pPr>
            <a:r>
              <a:rPr lang="en-US" sz="2000" dirty="0" smtClean="0"/>
              <a:t>Capital: </a:t>
            </a:r>
            <a:r>
              <a:rPr lang="en-US" sz="2000" b="1" dirty="0" smtClean="0">
                <a:solidFill>
                  <a:schemeClr val="accent2">
                    <a:lumMod val="75000"/>
                  </a:schemeClr>
                </a:solidFill>
              </a:rPr>
              <a:t>Phoenix</a:t>
            </a:r>
          </a:p>
          <a:p>
            <a:pPr>
              <a:buNone/>
            </a:pPr>
            <a:r>
              <a:rPr lang="en-US" sz="2000" dirty="0" smtClean="0"/>
              <a:t>Flower: </a:t>
            </a:r>
            <a:r>
              <a:rPr lang="en-US" sz="2000" b="1" dirty="0" smtClean="0">
                <a:solidFill>
                  <a:schemeClr val="accent2">
                    <a:lumMod val="75000"/>
                  </a:schemeClr>
                </a:solidFill>
              </a:rPr>
              <a:t>Blossom of the Saguaro Cactus</a:t>
            </a:r>
          </a:p>
          <a:p>
            <a:pPr>
              <a:buNone/>
            </a:pPr>
            <a:r>
              <a:rPr lang="en-US" sz="2000" dirty="0" smtClean="0"/>
              <a:t>Bird: </a:t>
            </a:r>
            <a:r>
              <a:rPr lang="en-US" sz="2000" b="1" dirty="0" smtClean="0">
                <a:solidFill>
                  <a:schemeClr val="accent2">
                    <a:lumMod val="75000"/>
                  </a:schemeClr>
                </a:solidFill>
              </a:rPr>
              <a:t>Cactus Wren</a:t>
            </a:r>
          </a:p>
          <a:p>
            <a:pPr>
              <a:buNone/>
            </a:pPr>
            <a:r>
              <a:rPr lang="en-US" sz="2000" dirty="0" smtClean="0"/>
              <a:t>Tree: </a:t>
            </a:r>
            <a:r>
              <a:rPr lang="en-US" sz="2000" b="1" dirty="0" smtClean="0">
                <a:solidFill>
                  <a:schemeClr val="accent2">
                    <a:lumMod val="75000"/>
                  </a:schemeClr>
                </a:solidFill>
              </a:rPr>
              <a:t>Palo Verde</a:t>
            </a:r>
          </a:p>
          <a:p>
            <a:pPr>
              <a:buNone/>
            </a:pPr>
            <a:r>
              <a:rPr lang="en-US" sz="2000" dirty="0" smtClean="0"/>
              <a:t>Song: </a:t>
            </a:r>
            <a:r>
              <a:rPr lang="en-US" sz="2000" b="1" dirty="0" smtClean="0">
                <a:solidFill>
                  <a:schemeClr val="accent2">
                    <a:lumMod val="75000"/>
                  </a:schemeClr>
                </a:solidFill>
              </a:rPr>
              <a:t>Arizona</a:t>
            </a:r>
          </a:p>
          <a:p>
            <a:pPr>
              <a:buNone/>
            </a:pPr>
            <a:endParaRPr lang="en-US" sz="2000" dirty="0"/>
          </a:p>
        </p:txBody>
      </p:sp>
      <p:pic>
        <p:nvPicPr>
          <p:cNvPr id="18" name="Content Placeholder 17" descr="arizona.JPG"/>
          <p:cNvPicPr>
            <a:picLocks noGrp="1" noChangeAspect="1"/>
          </p:cNvPicPr>
          <p:nvPr>
            <p:ph sz="half" idx="2"/>
          </p:nvPr>
        </p:nvPicPr>
        <p:blipFill>
          <a:blip r:embed="rId3" cstate="print"/>
          <a:stretch>
            <a:fillRect/>
          </a:stretch>
        </p:blipFill>
        <p:spPr>
          <a:xfrm>
            <a:off x="533400" y="4953000"/>
            <a:ext cx="2286000" cy="1520190"/>
          </a:xfrm>
        </p:spPr>
      </p:pic>
      <p:pic>
        <p:nvPicPr>
          <p:cNvPr id="16" name="Picture 15" descr="arizona.WMF"/>
          <p:cNvPicPr>
            <a:picLocks noChangeAspect="1"/>
          </p:cNvPicPr>
          <p:nvPr/>
        </p:nvPicPr>
        <p:blipFill>
          <a:blip r:embed="rId4" cstate="print"/>
          <a:stretch>
            <a:fillRect/>
          </a:stretch>
        </p:blipFill>
        <p:spPr>
          <a:xfrm>
            <a:off x="5181600" y="2421346"/>
            <a:ext cx="3429000" cy="405565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74638"/>
            <a:ext cx="6019800" cy="1143000"/>
          </a:xfrm>
        </p:spPr>
        <p:txBody>
          <a:bodyPr>
            <a:normAutofit/>
          </a:bodyPr>
          <a:lstStyle/>
          <a:p>
            <a:pPr algn="l"/>
            <a:r>
              <a:rPr lang="en-US" sz="4000" b="1" dirty="0" smtClean="0">
                <a:solidFill>
                  <a:schemeClr val="accent5">
                    <a:lumMod val="75000"/>
                  </a:schemeClr>
                </a:solidFill>
              </a:rPr>
              <a:t>Trail of Tears</a:t>
            </a:r>
            <a:endParaRPr lang="en-US" sz="4000" b="1" dirty="0">
              <a:solidFill>
                <a:schemeClr val="accent5">
                  <a:lumMod val="75000"/>
                </a:schemeClr>
              </a:solidFill>
            </a:endParaRPr>
          </a:p>
        </p:txBody>
      </p:sp>
      <p:sp>
        <p:nvSpPr>
          <p:cNvPr id="3" name="Content Placeholder 2"/>
          <p:cNvSpPr>
            <a:spLocks noGrp="1"/>
          </p:cNvSpPr>
          <p:nvPr>
            <p:ph sz="half" idx="1"/>
          </p:nvPr>
        </p:nvSpPr>
        <p:spPr>
          <a:xfrm>
            <a:off x="304800" y="1600200"/>
            <a:ext cx="3429000" cy="5257800"/>
          </a:xfrm>
        </p:spPr>
        <p:txBody>
          <a:bodyPr>
            <a:normAutofit/>
          </a:bodyPr>
          <a:lstStyle/>
          <a:p>
            <a:pPr marL="0" indent="0">
              <a:buNone/>
            </a:pPr>
            <a:r>
              <a:rPr lang="en-US" sz="2000" dirty="0" smtClean="0"/>
              <a:t>During the1830s, the United States government made what is now Oklahoma an Indian Territory and forced many Native Americans to walk thousands of miles from their homelands to live in Oklahoma. Many of them died along the way and the journey is known as the </a:t>
            </a:r>
            <a:r>
              <a:rPr lang="en-US" sz="2000" b="1" dirty="0" smtClean="0">
                <a:solidFill>
                  <a:schemeClr val="accent2">
                    <a:lumMod val="75000"/>
                  </a:schemeClr>
                </a:solidFill>
              </a:rPr>
              <a:t>Trail of Tears</a:t>
            </a:r>
            <a:r>
              <a:rPr lang="en-US" sz="2000" dirty="0" smtClean="0"/>
              <a:t>. The Indians were relocated so that white people could settle in the southeast.</a:t>
            </a:r>
          </a:p>
        </p:txBody>
      </p:sp>
      <p:pic>
        <p:nvPicPr>
          <p:cNvPr id="106498" name="Picture 2" descr="File:Trails of Tears en.png">
            <a:hlinkClick r:id="rId3"/>
          </p:cNvPr>
          <p:cNvPicPr>
            <a:picLocks noChangeAspect="1" noChangeArrowheads="1"/>
          </p:cNvPicPr>
          <p:nvPr/>
        </p:nvPicPr>
        <p:blipFill>
          <a:blip r:embed="rId4" cstate="print"/>
          <a:srcRect/>
          <a:stretch>
            <a:fillRect/>
          </a:stretch>
        </p:blipFill>
        <p:spPr bwMode="auto">
          <a:xfrm>
            <a:off x="3792220" y="2474316"/>
            <a:ext cx="5137150" cy="3926484"/>
          </a:xfrm>
          <a:prstGeom prst="rect">
            <a:avLst/>
          </a:prstGeom>
          <a:ln>
            <a:noFill/>
          </a:ln>
          <a:effectLst>
            <a:outerShdw blurRad="190500" algn="tl" rotWithShape="0">
              <a:srgbClr val="000000">
                <a:alpha val="70000"/>
              </a:srgbClr>
            </a:outerShdw>
          </a:effectLst>
        </p:spPr>
      </p:pic>
      <p:pic>
        <p:nvPicPr>
          <p:cNvPr id="106500" name="Picture 4" descr="File:Trail of tears sign.jpg">
            <a:hlinkClick r:id="rId5"/>
          </p:cNvPr>
          <p:cNvPicPr>
            <a:picLocks noChangeAspect="1" noChangeArrowheads="1"/>
          </p:cNvPicPr>
          <p:nvPr/>
        </p:nvPicPr>
        <p:blipFill>
          <a:blip r:embed="rId6" cstate="print"/>
          <a:srcRect l="16250" t="6667" r="11250"/>
          <a:stretch>
            <a:fillRect/>
          </a:stretch>
        </p:blipFill>
        <p:spPr bwMode="auto">
          <a:xfrm>
            <a:off x="6259286" y="340716"/>
            <a:ext cx="2446564" cy="2362200"/>
          </a:xfrm>
          <a:prstGeom prst="rect">
            <a:avLst/>
          </a:prstGeom>
          <a:ln>
            <a:noFill/>
          </a:ln>
          <a:effectLst>
            <a:outerShdw blurRad="190500" algn="tl" rotWithShape="0">
              <a:srgbClr val="000000">
                <a:alpha val="70000"/>
              </a:srgbClr>
            </a:outerShdw>
          </a:effectLst>
        </p:spPr>
      </p:pic>
      <p:pic>
        <p:nvPicPr>
          <p:cNvPr id="10" name="Picture 2" descr="C:\Users\Anette\AppData\Local\Microsoft\Windows\Temporary Internet Files\Content.IE5\OWBC40P8\MC900104740[1].wmf"/>
          <p:cNvPicPr>
            <a:picLocks noChangeAspect="1" noChangeArrowheads="1"/>
          </p:cNvPicPr>
          <p:nvPr/>
        </p:nvPicPr>
        <p:blipFill>
          <a:blip r:embed="rId7" cstate="print"/>
          <a:srcRect/>
          <a:stretch>
            <a:fillRect/>
          </a:stretch>
        </p:blipFill>
        <p:spPr bwMode="auto">
          <a:xfrm>
            <a:off x="381000" y="381000"/>
            <a:ext cx="2206751" cy="9144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l"/>
            <a:r>
              <a:rPr lang="en-US" b="1" dirty="0" smtClean="0">
                <a:solidFill>
                  <a:schemeClr val="accent5">
                    <a:lumMod val="75000"/>
                  </a:schemeClr>
                </a:solidFill>
              </a:rPr>
              <a:t>Stop 9: Guthrie, Oklahoma: </a:t>
            </a:r>
            <a:br>
              <a:rPr lang="en-US" b="1" dirty="0" smtClean="0">
                <a:solidFill>
                  <a:schemeClr val="accent5">
                    <a:lumMod val="75000"/>
                  </a:schemeClr>
                </a:solidFill>
              </a:rPr>
            </a:br>
            <a:r>
              <a:rPr lang="en-US" b="1" dirty="0" smtClean="0">
                <a:solidFill>
                  <a:schemeClr val="accent5">
                    <a:lumMod val="75000"/>
                  </a:schemeClr>
                </a:solidFill>
              </a:rPr>
              <a:t>Center of the Land Rush</a:t>
            </a:r>
            <a:endParaRPr lang="en-US" b="1" dirty="0">
              <a:solidFill>
                <a:schemeClr val="accent5">
                  <a:lumMod val="75000"/>
                </a:schemeClr>
              </a:solidFill>
            </a:endParaRPr>
          </a:p>
        </p:txBody>
      </p:sp>
      <p:sp>
        <p:nvSpPr>
          <p:cNvPr id="3" name="Content Placeholder 2"/>
          <p:cNvSpPr>
            <a:spLocks noGrp="1"/>
          </p:cNvSpPr>
          <p:nvPr>
            <p:ph sz="half" idx="1"/>
          </p:nvPr>
        </p:nvSpPr>
        <p:spPr>
          <a:xfrm>
            <a:off x="304800" y="1524000"/>
            <a:ext cx="3581400" cy="4114800"/>
          </a:xfrm>
        </p:spPr>
        <p:txBody>
          <a:bodyPr>
            <a:normAutofit/>
          </a:bodyPr>
          <a:lstStyle/>
          <a:p>
            <a:pPr marL="0" indent="0">
              <a:buNone/>
            </a:pPr>
            <a:r>
              <a:rPr lang="en-US" sz="2000" dirty="0" smtClean="0"/>
              <a:t>In 1889, the government decided that people besides Native Americans should also be able to settle in Oklahoma. They arranged a one day land rush beginning at noon on April 22, and about 50,000 settlers, mostly white, were able to claim free land (up to 160 acres) in Oklahoma. </a:t>
            </a:r>
          </a:p>
        </p:txBody>
      </p:sp>
      <p:pic>
        <p:nvPicPr>
          <p:cNvPr id="5" name="Land Rush.wmv">
            <a:hlinkClick r:id="" action="ppaction://media"/>
          </p:cNvPr>
          <p:cNvPicPr>
            <a:picLocks noGrp="1" noRot="1" noChangeAspect="1"/>
          </p:cNvPicPr>
          <p:nvPr>
            <p:ph sz="half" idx="2"/>
            <a:videoFile r:link="rId1"/>
          </p:nvPr>
        </p:nvPicPr>
        <p:blipFill>
          <a:blip r:embed="rId4" cstate="print"/>
          <a:stretch>
            <a:fillRect/>
          </a:stretch>
        </p:blipFill>
        <p:spPr>
          <a:xfrm>
            <a:off x="4114800" y="1447800"/>
            <a:ext cx="4673600" cy="3505200"/>
          </a:xfrm>
          <a:prstGeom prst="rect">
            <a:avLst/>
          </a:prstGeom>
        </p:spPr>
      </p:pic>
      <p:sp>
        <p:nvSpPr>
          <p:cNvPr id="6" name="TextBox 5"/>
          <p:cNvSpPr txBox="1"/>
          <p:nvPr/>
        </p:nvSpPr>
        <p:spPr>
          <a:xfrm>
            <a:off x="6324600" y="1219200"/>
            <a:ext cx="2476500" cy="246221"/>
          </a:xfrm>
          <a:prstGeom prst="rect">
            <a:avLst/>
          </a:prstGeom>
          <a:noFill/>
        </p:spPr>
        <p:txBody>
          <a:bodyPr wrap="square" rtlCol="0">
            <a:spAutoFit/>
          </a:bodyPr>
          <a:lstStyle/>
          <a:p>
            <a:pPr algn="ctr"/>
            <a:r>
              <a:rPr lang="en-US" sz="1000" dirty="0" smtClean="0"/>
              <a:t>Land Rush video (3:32)</a:t>
            </a:r>
            <a:endParaRPr lang="en-US" sz="1000" dirty="0"/>
          </a:p>
        </p:txBody>
      </p:sp>
      <p:sp>
        <p:nvSpPr>
          <p:cNvPr id="7" name="TextBox 6"/>
          <p:cNvSpPr txBox="1"/>
          <p:nvPr/>
        </p:nvSpPr>
        <p:spPr>
          <a:xfrm>
            <a:off x="304800" y="5029200"/>
            <a:ext cx="8686800" cy="1631216"/>
          </a:xfrm>
          <a:prstGeom prst="rect">
            <a:avLst/>
          </a:prstGeom>
          <a:noFill/>
        </p:spPr>
        <p:txBody>
          <a:bodyPr wrap="square" rtlCol="0">
            <a:spAutoFit/>
          </a:bodyPr>
          <a:lstStyle/>
          <a:p>
            <a:r>
              <a:rPr lang="en-US" sz="2000" dirty="0" smtClean="0"/>
              <a:t>According to the May 18, 1889 edition of </a:t>
            </a:r>
            <a:r>
              <a:rPr lang="en-US" sz="2000" i="1" dirty="0" smtClean="0"/>
              <a:t>Harper’s Weekly</a:t>
            </a:r>
            <a:r>
              <a:rPr lang="en-US" sz="2000" dirty="0" smtClean="0"/>
              <a:t>: </a:t>
            </a:r>
          </a:p>
          <a:p>
            <a:r>
              <a:rPr lang="en-US" sz="2000" dirty="0" smtClean="0"/>
              <a:t>“</a:t>
            </a:r>
            <a:r>
              <a:rPr lang="en-US" sz="2000" i="1" dirty="0" smtClean="0">
                <a:solidFill>
                  <a:schemeClr val="accent5">
                    <a:lumMod val="75000"/>
                  </a:schemeClr>
                </a:solidFill>
              </a:rPr>
              <a:t>At twelve o'clock on Monday, April 22d, the resident population of Guthrie was nothing; before sundown it was at least ten thousand. In that time streets had been laid out, town lots staked off, and steps taken toward the formation of a municipal government.</a:t>
            </a:r>
            <a:r>
              <a:rPr lang="en-US" sz="2000" dirty="0" smtClean="0"/>
              <a:t>"</a:t>
            </a:r>
            <a:endParaRPr lang="en-US"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Activity Introduction: </a:t>
            </a:r>
            <a:br>
              <a:rPr lang="en-US" b="1" dirty="0" smtClean="0">
                <a:solidFill>
                  <a:schemeClr val="accent5">
                    <a:lumMod val="75000"/>
                  </a:schemeClr>
                </a:solidFill>
              </a:rPr>
            </a:br>
            <a:r>
              <a:rPr lang="en-US" b="1" dirty="0" smtClean="0">
                <a:solidFill>
                  <a:schemeClr val="accent5">
                    <a:lumMod val="75000"/>
                  </a:schemeClr>
                </a:solidFill>
              </a:rPr>
              <a:t>Land Rush Recreation</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600200"/>
            <a:ext cx="4038600" cy="5257800"/>
          </a:xfrm>
        </p:spPr>
        <p:txBody>
          <a:bodyPr>
            <a:normAutofit/>
          </a:bodyPr>
          <a:lstStyle/>
          <a:p>
            <a:pPr marL="0" indent="0">
              <a:buNone/>
            </a:pPr>
            <a:r>
              <a:rPr lang="en-US" sz="2000" dirty="0" smtClean="0"/>
              <a:t>You will each get a Land Rush Role Card. Read your role carefully, it will be important throughout the activity.</a:t>
            </a:r>
          </a:p>
          <a:p>
            <a:pPr marL="0" indent="0" algn="ctr">
              <a:buNone/>
            </a:pPr>
            <a:r>
              <a:rPr lang="en-US" sz="2000" b="1" dirty="0" smtClean="0">
                <a:solidFill>
                  <a:srgbClr val="00B050"/>
                </a:solidFill>
              </a:rPr>
              <a:t>American Indian</a:t>
            </a:r>
          </a:p>
          <a:p>
            <a:pPr marL="0" indent="0" algn="ctr">
              <a:buNone/>
            </a:pPr>
            <a:r>
              <a:rPr lang="en-US" sz="2000" b="1" dirty="0" smtClean="0">
                <a:solidFill>
                  <a:srgbClr val="C00000"/>
                </a:solidFill>
              </a:rPr>
              <a:t>Boomer, Rancher,                    or Railroad Worker</a:t>
            </a:r>
          </a:p>
          <a:p>
            <a:pPr marL="0" indent="0" algn="ctr">
              <a:buNone/>
            </a:pPr>
            <a:r>
              <a:rPr lang="en-US" sz="2000" b="1" dirty="0" smtClean="0">
                <a:solidFill>
                  <a:srgbClr val="FFFF00"/>
                </a:solidFill>
              </a:rPr>
              <a:t>Sooner</a:t>
            </a:r>
          </a:p>
          <a:p>
            <a:pPr marL="0" indent="0" algn="ctr">
              <a:buNone/>
            </a:pPr>
            <a:r>
              <a:rPr lang="en-US" sz="2000" b="1" dirty="0" smtClean="0">
                <a:solidFill>
                  <a:srgbClr val="3366FF"/>
                </a:solidFill>
              </a:rPr>
              <a:t>Land Rush Participant</a:t>
            </a:r>
          </a:p>
          <a:p>
            <a:pPr marL="0" indent="0">
              <a:buNone/>
            </a:pPr>
            <a:r>
              <a:rPr lang="en-US" sz="2000" dirty="0" smtClean="0"/>
              <a:t>Line up around the outside of the space that is representing Oklahoma.</a:t>
            </a:r>
            <a:endParaRPr lang="en-US" sz="2000" b="1" dirty="0">
              <a:solidFill>
                <a:srgbClr val="3366FF"/>
              </a:solidFill>
            </a:endParaRPr>
          </a:p>
        </p:txBody>
      </p:sp>
      <p:pic>
        <p:nvPicPr>
          <p:cNvPr id="1026" name="Picture 2"/>
          <p:cNvPicPr>
            <a:picLocks noChangeAspect="1" noChangeArrowheads="1"/>
          </p:cNvPicPr>
          <p:nvPr/>
        </p:nvPicPr>
        <p:blipFill>
          <a:blip r:embed="rId3" cstate="print"/>
          <a:srcRect l="34983" t="28320" r="7729" b="25440"/>
          <a:stretch>
            <a:fillRect/>
          </a:stretch>
        </p:blipFill>
        <p:spPr bwMode="auto">
          <a:xfrm>
            <a:off x="5562600" y="1628778"/>
            <a:ext cx="2743200" cy="1876422"/>
          </a:xfrm>
          <a:prstGeom prst="rect">
            <a:avLst/>
          </a:prstGeom>
          <a:noFill/>
          <a:ln w="9525">
            <a:noFill/>
            <a:miter lim="800000"/>
            <a:headEnd/>
            <a:tailEnd/>
          </a:ln>
        </p:spPr>
      </p:pic>
      <p:pic>
        <p:nvPicPr>
          <p:cNvPr id="1032" name="Picture 8" descr="http://csmh.pbworks.com/f/1188532024/okrush89.gif"/>
          <p:cNvPicPr>
            <a:picLocks noChangeAspect="1" noChangeArrowheads="1"/>
          </p:cNvPicPr>
          <p:nvPr/>
        </p:nvPicPr>
        <p:blipFill>
          <a:blip r:embed="rId4" cstate="print"/>
          <a:srcRect/>
          <a:stretch>
            <a:fillRect/>
          </a:stretch>
        </p:blipFill>
        <p:spPr bwMode="auto">
          <a:xfrm>
            <a:off x="5091085" y="3810000"/>
            <a:ext cx="3657600" cy="264810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Activity Phase 1: </a:t>
            </a:r>
            <a:br>
              <a:rPr lang="en-US" b="1" dirty="0" smtClean="0">
                <a:solidFill>
                  <a:schemeClr val="accent5">
                    <a:lumMod val="75000"/>
                  </a:schemeClr>
                </a:solidFill>
              </a:rPr>
            </a:br>
            <a:r>
              <a:rPr lang="en-US" b="1" dirty="0" smtClean="0">
                <a:solidFill>
                  <a:schemeClr val="accent5">
                    <a:lumMod val="75000"/>
                  </a:schemeClr>
                </a:solidFill>
              </a:rPr>
              <a:t>Land Rush Recreation</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600200"/>
            <a:ext cx="4038600" cy="5257800"/>
          </a:xfrm>
        </p:spPr>
        <p:txBody>
          <a:bodyPr>
            <a:normAutofit/>
          </a:bodyPr>
          <a:lstStyle/>
          <a:p>
            <a:pPr marL="0" indent="0">
              <a:buNone/>
            </a:pPr>
            <a:r>
              <a:rPr lang="en-US" sz="2000" dirty="0" smtClean="0"/>
              <a:t>In Phase 1 (1830s), </a:t>
            </a:r>
            <a:r>
              <a:rPr lang="en-US" sz="2000" b="1" dirty="0" smtClean="0">
                <a:solidFill>
                  <a:srgbClr val="00B050"/>
                </a:solidFill>
              </a:rPr>
              <a:t>American Indians </a:t>
            </a:r>
            <a:r>
              <a:rPr lang="en-US" sz="2000" dirty="0" smtClean="0"/>
              <a:t>are forced to move into Oklahoma. Cherokees were forced to march more than 1000 miles to settle in Indian Territory. Many died along the way and the journey became known as the Trail of Tears.</a:t>
            </a:r>
          </a:p>
          <a:p>
            <a:pPr marL="0" indent="0">
              <a:buNone/>
            </a:pPr>
            <a:r>
              <a:rPr lang="en-US" sz="2000" dirty="0" smtClean="0"/>
              <a:t>If you have an </a:t>
            </a:r>
            <a:r>
              <a:rPr lang="en-US" sz="2000" b="1" dirty="0" smtClean="0">
                <a:solidFill>
                  <a:srgbClr val="00B050"/>
                </a:solidFill>
              </a:rPr>
              <a:t>American Indian</a:t>
            </a:r>
            <a:r>
              <a:rPr lang="en-US" sz="2000" dirty="0" smtClean="0"/>
              <a:t> role card, move into Oklahoma now.</a:t>
            </a:r>
          </a:p>
        </p:txBody>
      </p:sp>
      <p:pic>
        <p:nvPicPr>
          <p:cNvPr id="1027" name="Picture 3"/>
          <p:cNvPicPr>
            <a:picLocks noChangeAspect="1" noChangeArrowheads="1"/>
          </p:cNvPicPr>
          <p:nvPr/>
        </p:nvPicPr>
        <p:blipFill>
          <a:blip r:embed="rId3" cstate="print"/>
          <a:srcRect l="34576" t="26400" r="7729" b="26880"/>
          <a:stretch>
            <a:fillRect/>
          </a:stretch>
        </p:blipFill>
        <p:spPr bwMode="auto">
          <a:xfrm>
            <a:off x="5562600" y="1622652"/>
            <a:ext cx="2743200" cy="1882548"/>
          </a:xfrm>
          <a:prstGeom prst="rect">
            <a:avLst/>
          </a:prstGeom>
          <a:noFill/>
          <a:ln w="9525">
            <a:noFill/>
            <a:miter lim="800000"/>
            <a:headEnd/>
            <a:tailEnd/>
          </a:ln>
        </p:spPr>
      </p:pic>
      <p:sp>
        <p:nvSpPr>
          <p:cNvPr id="10" name="Content Placeholder 2"/>
          <p:cNvSpPr txBox="1">
            <a:spLocks/>
          </p:cNvSpPr>
          <p:nvPr/>
        </p:nvSpPr>
        <p:spPr>
          <a:xfrm>
            <a:off x="5105400" y="3886200"/>
            <a:ext cx="3657600" cy="10668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182880" marR="0" lvl="0" indent="-18288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 1</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How do you feel about being moved to a new home?</a:t>
            </a:r>
          </a:p>
        </p:txBody>
      </p:sp>
      <p:sp>
        <p:nvSpPr>
          <p:cNvPr id="11" name="Content Placeholder 2"/>
          <p:cNvSpPr txBox="1">
            <a:spLocks/>
          </p:cNvSpPr>
          <p:nvPr/>
        </p:nvSpPr>
        <p:spPr>
          <a:xfrm>
            <a:off x="5105400" y="5105400"/>
            <a:ext cx="3657600" cy="1295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182880" marR="0" lvl="0" indent="-18288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 2</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dirty="0" smtClean="0"/>
              <a:t>How do you feel about having your own area, far away from white settlers?</a:t>
            </a:r>
            <a:endParaRPr kumimoji="0" lang="en-US"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 calcmode="lin" valueType="num">
                                      <p:cBhvr additive="base">
                                        <p:cTn id="21"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additive="base">
                                        <p:cTn id="2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Activity Phase 2: </a:t>
            </a:r>
            <a:br>
              <a:rPr lang="en-US" b="1" dirty="0" smtClean="0">
                <a:solidFill>
                  <a:schemeClr val="accent5">
                    <a:lumMod val="75000"/>
                  </a:schemeClr>
                </a:solidFill>
              </a:rPr>
            </a:br>
            <a:r>
              <a:rPr lang="en-US" b="1" dirty="0" smtClean="0">
                <a:solidFill>
                  <a:schemeClr val="accent5">
                    <a:lumMod val="75000"/>
                  </a:schemeClr>
                </a:solidFill>
              </a:rPr>
              <a:t>Land Rush Recreation</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600200"/>
            <a:ext cx="4038600" cy="5257800"/>
          </a:xfrm>
        </p:spPr>
        <p:txBody>
          <a:bodyPr>
            <a:normAutofit/>
          </a:bodyPr>
          <a:lstStyle/>
          <a:p>
            <a:pPr marL="0" indent="0">
              <a:buNone/>
            </a:pPr>
            <a:r>
              <a:rPr lang="en-US" sz="2000" dirty="0" smtClean="0"/>
              <a:t>In Phase 2 (1870s and 1880s), states near Oklahoma had many white settlers. </a:t>
            </a:r>
            <a:r>
              <a:rPr lang="en-US" sz="2000" b="1" dirty="0" smtClean="0">
                <a:solidFill>
                  <a:srgbClr val="C00000"/>
                </a:solidFill>
              </a:rPr>
              <a:t>Boomers</a:t>
            </a:r>
            <a:r>
              <a:rPr lang="en-US" sz="2000" dirty="0" smtClean="0"/>
              <a:t> moved into Indian Territory, but most were forced to leave. </a:t>
            </a:r>
            <a:r>
              <a:rPr lang="en-US" sz="2000" b="1" dirty="0" smtClean="0">
                <a:solidFill>
                  <a:srgbClr val="C00000"/>
                </a:solidFill>
              </a:rPr>
              <a:t>Ranchers</a:t>
            </a:r>
            <a:r>
              <a:rPr lang="en-US" sz="2000" dirty="0" smtClean="0"/>
              <a:t> drove their cattle through Oklahoma and put up fences. In 1887 the railroad across Oklahoma was completed and </a:t>
            </a:r>
            <a:r>
              <a:rPr lang="en-US" sz="2000" b="1" dirty="0" smtClean="0">
                <a:solidFill>
                  <a:srgbClr val="C00000"/>
                </a:solidFill>
              </a:rPr>
              <a:t>Railroad Workers</a:t>
            </a:r>
            <a:r>
              <a:rPr lang="en-US" sz="2000" b="1" dirty="0" smtClean="0"/>
              <a:t> </a:t>
            </a:r>
            <a:r>
              <a:rPr lang="en-US" sz="2000" dirty="0" smtClean="0"/>
              <a:t>moved into the state.</a:t>
            </a:r>
          </a:p>
          <a:p>
            <a:pPr marL="0" indent="0">
              <a:buNone/>
            </a:pPr>
            <a:r>
              <a:rPr lang="en-US" sz="2000" dirty="0" smtClean="0"/>
              <a:t>If you have a </a:t>
            </a:r>
            <a:r>
              <a:rPr lang="en-US" sz="2000" b="1" dirty="0" smtClean="0">
                <a:solidFill>
                  <a:srgbClr val="C00000"/>
                </a:solidFill>
              </a:rPr>
              <a:t>Boomer, Rancher, or Railroad Worker</a:t>
            </a:r>
            <a:r>
              <a:rPr lang="en-US" sz="2000" dirty="0" smtClean="0"/>
              <a:t> role card, move into Oklahoma now.</a:t>
            </a:r>
            <a:endParaRPr lang="en-US" sz="2000" b="1" dirty="0" smtClean="0">
              <a:solidFill>
                <a:srgbClr val="C00000"/>
              </a:solidFill>
            </a:endParaRPr>
          </a:p>
        </p:txBody>
      </p:sp>
      <p:pic>
        <p:nvPicPr>
          <p:cNvPr id="1028" name="Picture 4"/>
          <p:cNvPicPr>
            <a:picLocks noChangeAspect="1" noChangeArrowheads="1"/>
          </p:cNvPicPr>
          <p:nvPr/>
        </p:nvPicPr>
        <p:blipFill>
          <a:blip r:embed="rId3" cstate="print"/>
          <a:srcRect l="35797" t="26400" r="8949" b="28800"/>
          <a:stretch>
            <a:fillRect/>
          </a:stretch>
        </p:blipFill>
        <p:spPr bwMode="auto">
          <a:xfrm>
            <a:off x="5582493" y="1627749"/>
            <a:ext cx="2703387" cy="1857549"/>
          </a:xfrm>
          <a:prstGeom prst="rect">
            <a:avLst/>
          </a:prstGeom>
          <a:noFill/>
          <a:ln w="9525">
            <a:noFill/>
            <a:miter lim="800000"/>
            <a:headEnd/>
            <a:tailEnd/>
          </a:ln>
        </p:spPr>
      </p:pic>
      <p:sp>
        <p:nvSpPr>
          <p:cNvPr id="10" name="Content Placeholder 2"/>
          <p:cNvSpPr txBox="1">
            <a:spLocks/>
          </p:cNvSpPr>
          <p:nvPr/>
        </p:nvSpPr>
        <p:spPr>
          <a:xfrm>
            <a:off x="5105400" y="3886200"/>
            <a:ext cx="3657600" cy="10668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182880" marR="0" lvl="0" indent="-18288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 1</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Why have you decided to move into Indian Territory?</a:t>
            </a:r>
          </a:p>
        </p:txBody>
      </p:sp>
      <p:sp>
        <p:nvSpPr>
          <p:cNvPr id="11" name="Content Placeholder 2"/>
          <p:cNvSpPr txBox="1">
            <a:spLocks/>
          </p:cNvSpPr>
          <p:nvPr/>
        </p:nvSpPr>
        <p:spPr>
          <a:xfrm>
            <a:off x="5105400" y="5105400"/>
            <a:ext cx="3657600" cy="1295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L="182880" marR="0" lvl="0" indent="-18288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 2</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How will you deal with American Indians, since they own this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bg/>
                                          </p:spTgt>
                                        </p:tgtEl>
                                        <p:attrNameLst>
                                          <p:attrName>style.visibility</p:attrName>
                                        </p:attrNameLst>
                                      </p:cBhvr>
                                      <p:to>
                                        <p:strVal val="visible"/>
                                      </p:to>
                                    </p:set>
                                    <p:anim calcmode="lin" valueType="num">
                                      <p:cBhvr additive="base">
                                        <p:cTn id="21"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additive="base">
                                        <p:cTn id="2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Activity Phase 3: </a:t>
            </a:r>
            <a:br>
              <a:rPr lang="en-US" b="1" dirty="0" smtClean="0">
                <a:solidFill>
                  <a:schemeClr val="accent5">
                    <a:lumMod val="75000"/>
                  </a:schemeClr>
                </a:solidFill>
              </a:rPr>
            </a:br>
            <a:r>
              <a:rPr lang="en-US" b="1" dirty="0" smtClean="0">
                <a:solidFill>
                  <a:schemeClr val="accent5">
                    <a:lumMod val="75000"/>
                  </a:schemeClr>
                </a:solidFill>
              </a:rPr>
              <a:t>Land Rush Recreation</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600200"/>
            <a:ext cx="4038600" cy="5257800"/>
          </a:xfrm>
        </p:spPr>
        <p:txBody>
          <a:bodyPr>
            <a:normAutofit/>
          </a:bodyPr>
          <a:lstStyle/>
          <a:p>
            <a:pPr marL="0" indent="0">
              <a:buNone/>
            </a:pPr>
            <a:r>
              <a:rPr lang="en-US" sz="2000" dirty="0" smtClean="0"/>
              <a:t>In Phase 3 and 4 (1889), the government bought some of the American Indian lands and scheduled a race for white settlers to claim land.</a:t>
            </a:r>
          </a:p>
          <a:p>
            <a:pPr marL="0" indent="0">
              <a:buNone/>
            </a:pPr>
            <a:r>
              <a:rPr lang="en-US" sz="2000" b="1" dirty="0" smtClean="0">
                <a:solidFill>
                  <a:srgbClr val="FFFF00"/>
                </a:solidFill>
              </a:rPr>
              <a:t>Sooners</a:t>
            </a:r>
            <a:r>
              <a:rPr lang="en-US" sz="2000" dirty="0" smtClean="0"/>
              <a:t> were people who sneaked in before they were supposed to. They wanted to get the best land before the race even started.</a:t>
            </a:r>
          </a:p>
          <a:p>
            <a:pPr marL="0" indent="0">
              <a:buNone/>
            </a:pPr>
            <a:r>
              <a:rPr lang="en-US" sz="2000" dirty="0" smtClean="0"/>
              <a:t>If you have a </a:t>
            </a:r>
            <a:r>
              <a:rPr lang="en-US" sz="2000" b="1" dirty="0" smtClean="0">
                <a:solidFill>
                  <a:srgbClr val="FFFF00"/>
                </a:solidFill>
              </a:rPr>
              <a:t>Sooner</a:t>
            </a:r>
            <a:r>
              <a:rPr lang="en-US" sz="2000" dirty="0" smtClean="0"/>
              <a:t> role card, move into Oklahoma now. A Fate Card lying face down on the floor will tell you what happens to you in Oklahoma.  </a:t>
            </a:r>
            <a:endParaRPr lang="en-US" sz="2000" b="1" dirty="0" smtClean="0">
              <a:solidFill>
                <a:srgbClr val="FFFF00"/>
              </a:solidFill>
            </a:endParaRPr>
          </a:p>
        </p:txBody>
      </p:sp>
      <p:pic>
        <p:nvPicPr>
          <p:cNvPr id="1029" name="Picture 5"/>
          <p:cNvPicPr>
            <a:picLocks noChangeAspect="1" noChangeArrowheads="1"/>
          </p:cNvPicPr>
          <p:nvPr/>
        </p:nvPicPr>
        <p:blipFill>
          <a:blip r:embed="rId3" cstate="print"/>
          <a:srcRect l="35797" t="26400" r="8949" b="28800"/>
          <a:stretch>
            <a:fillRect/>
          </a:stretch>
        </p:blipFill>
        <p:spPr bwMode="auto">
          <a:xfrm>
            <a:off x="5582493" y="1620102"/>
            <a:ext cx="2703387" cy="1857549"/>
          </a:xfrm>
          <a:prstGeom prst="rect">
            <a:avLst/>
          </a:prstGeom>
          <a:noFill/>
          <a:ln w="9525">
            <a:noFill/>
            <a:miter lim="800000"/>
            <a:headEnd/>
            <a:tailEnd/>
          </a:ln>
        </p:spPr>
      </p:pic>
      <p:sp>
        <p:nvSpPr>
          <p:cNvPr id="10" name="Content Placeholder 2"/>
          <p:cNvSpPr txBox="1">
            <a:spLocks/>
          </p:cNvSpPr>
          <p:nvPr/>
        </p:nvSpPr>
        <p:spPr>
          <a:xfrm>
            <a:off x="5105400" y="4191000"/>
            <a:ext cx="3657600" cy="22098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Questions for American Indians, Boomers, Ranchers, and Railroad Workers</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What do you think of the land rush?</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dirty="0" smtClean="0"/>
              <a:t>How do you think it might change your lives?</a:t>
            </a:r>
            <a:endParaRPr kumimoji="0" lang="en-US"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Activity Phase 4: </a:t>
            </a:r>
            <a:br>
              <a:rPr lang="en-US" b="1" dirty="0" smtClean="0">
                <a:solidFill>
                  <a:schemeClr val="accent5">
                    <a:lumMod val="75000"/>
                  </a:schemeClr>
                </a:solidFill>
              </a:rPr>
            </a:br>
            <a:r>
              <a:rPr lang="en-US" b="1" dirty="0" smtClean="0">
                <a:solidFill>
                  <a:schemeClr val="accent5">
                    <a:lumMod val="75000"/>
                  </a:schemeClr>
                </a:solidFill>
              </a:rPr>
              <a:t>Land Rush Recreation</a:t>
            </a:r>
            <a:endParaRPr lang="en-US" b="1" dirty="0">
              <a:solidFill>
                <a:schemeClr val="accent5">
                  <a:lumMod val="75000"/>
                </a:schemeClr>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0" indent="0">
              <a:buNone/>
            </a:pPr>
            <a:r>
              <a:rPr lang="en-US" sz="2000" b="1" dirty="0" smtClean="0">
                <a:solidFill>
                  <a:srgbClr val="3366FF"/>
                </a:solidFill>
              </a:rPr>
              <a:t>Land Rush Participants </a:t>
            </a:r>
            <a:r>
              <a:rPr lang="en-US" sz="2000" dirty="0" smtClean="0"/>
              <a:t>waited for the start signal of the race to claim land.</a:t>
            </a:r>
          </a:p>
          <a:p>
            <a:pPr marL="0" indent="0">
              <a:buNone/>
            </a:pPr>
            <a:r>
              <a:rPr lang="en-US" sz="2000" dirty="0" smtClean="0"/>
              <a:t>If you have a </a:t>
            </a:r>
            <a:r>
              <a:rPr lang="en-US" sz="2000" b="1" dirty="0" smtClean="0">
                <a:solidFill>
                  <a:srgbClr val="3366FF"/>
                </a:solidFill>
              </a:rPr>
              <a:t>Land Rush Participants</a:t>
            </a:r>
            <a:r>
              <a:rPr lang="en-US" sz="2000" dirty="0" smtClean="0"/>
              <a:t> role card, move into Oklahoma now. A Fate Card lying face down on the floor will tell you what happens to you in Oklahoma.  </a:t>
            </a:r>
          </a:p>
          <a:p>
            <a:pPr marL="0" indent="0">
              <a:buNone/>
            </a:pPr>
            <a:r>
              <a:rPr lang="en-US" sz="2000" dirty="0" smtClean="0"/>
              <a:t>Interview classmates with each of the roles to complete your handout. How was the experience different for </a:t>
            </a:r>
            <a:r>
              <a:rPr lang="en-US" sz="2000" b="1" dirty="0" smtClean="0">
                <a:solidFill>
                  <a:srgbClr val="00B050"/>
                </a:solidFill>
              </a:rPr>
              <a:t>American Indians</a:t>
            </a:r>
            <a:r>
              <a:rPr lang="en-US" sz="2000" dirty="0" smtClean="0"/>
              <a:t>, </a:t>
            </a:r>
            <a:r>
              <a:rPr lang="en-US" sz="2000" b="1" dirty="0" smtClean="0">
                <a:solidFill>
                  <a:srgbClr val="C00000"/>
                </a:solidFill>
              </a:rPr>
              <a:t>Boomers</a:t>
            </a:r>
            <a:r>
              <a:rPr lang="en-US" sz="2000" dirty="0" smtClean="0"/>
              <a:t>,</a:t>
            </a:r>
            <a:r>
              <a:rPr lang="en-US" sz="2000" b="1" dirty="0" smtClean="0">
                <a:solidFill>
                  <a:srgbClr val="C00000"/>
                </a:solidFill>
              </a:rPr>
              <a:t> Ranchers</a:t>
            </a:r>
            <a:r>
              <a:rPr lang="en-US" sz="2000" dirty="0" smtClean="0"/>
              <a:t>, </a:t>
            </a:r>
            <a:r>
              <a:rPr lang="en-US" sz="2000" b="1" dirty="0" smtClean="0">
                <a:solidFill>
                  <a:srgbClr val="C00000"/>
                </a:solidFill>
              </a:rPr>
              <a:t>Railroad Workers</a:t>
            </a:r>
            <a:r>
              <a:rPr lang="en-US" sz="2000" dirty="0" smtClean="0"/>
              <a:t>,</a:t>
            </a:r>
            <a:r>
              <a:rPr lang="en-US" sz="2000" b="1" dirty="0" smtClean="0">
                <a:solidFill>
                  <a:srgbClr val="C00000"/>
                </a:solidFill>
              </a:rPr>
              <a:t> </a:t>
            </a:r>
            <a:r>
              <a:rPr lang="en-US" sz="2000" b="1" dirty="0" smtClean="0">
                <a:solidFill>
                  <a:srgbClr val="FFFF00"/>
                </a:solidFill>
              </a:rPr>
              <a:t>Sooners</a:t>
            </a:r>
            <a:r>
              <a:rPr lang="en-US" sz="2000" dirty="0" smtClean="0"/>
              <a:t>, and </a:t>
            </a:r>
            <a:r>
              <a:rPr lang="en-US" sz="2000" b="1" dirty="0" smtClean="0">
                <a:solidFill>
                  <a:srgbClr val="3366FF"/>
                </a:solidFill>
              </a:rPr>
              <a:t>Land Rush Participants</a:t>
            </a:r>
            <a:r>
              <a:rPr lang="en-US" sz="2000" dirty="0" smtClean="0"/>
              <a:t>?</a:t>
            </a:r>
          </a:p>
          <a:p>
            <a:pPr marL="0" indent="0">
              <a:buNone/>
            </a:pPr>
            <a:endParaRPr lang="en-US" sz="2000" dirty="0" smtClean="0"/>
          </a:p>
        </p:txBody>
      </p:sp>
      <p:pic>
        <p:nvPicPr>
          <p:cNvPr id="1030" name="Picture 6"/>
          <p:cNvPicPr>
            <a:picLocks noChangeAspect="1" noChangeArrowheads="1"/>
          </p:cNvPicPr>
          <p:nvPr/>
        </p:nvPicPr>
        <p:blipFill>
          <a:blip r:embed="rId3" cstate="print"/>
          <a:srcRect l="35797" t="26400" r="8949" b="28800"/>
          <a:stretch>
            <a:fillRect/>
          </a:stretch>
        </p:blipFill>
        <p:spPr bwMode="auto">
          <a:xfrm>
            <a:off x="5582474" y="1627739"/>
            <a:ext cx="2703406" cy="1857559"/>
          </a:xfrm>
          <a:prstGeom prst="rect">
            <a:avLst/>
          </a:prstGeom>
          <a:noFill/>
          <a:ln w="9525">
            <a:noFill/>
            <a:miter lim="800000"/>
            <a:headEnd/>
            <a:tailEnd/>
          </a:ln>
        </p:spPr>
      </p:pic>
      <p:sp>
        <p:nvSpPr>
          <p:cNvPr id="10" name="Content Placeholder 2"/>
          <p:cNvSpPr txBox="1">
            <a:spLocks/>
          </p:cNvSpPr>
          <p:nvPr/>
        </p:nvSpPr>
        <p:spPr>
          <a:xfrm>
            <a:off x="5105400" y="3886200"/>
            <a:ext cx="3657600" cy="25146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b="1" dirty="0" smtClean="0">
                <a:solidFill>
                  <a:schemeClr val="accent2">
                    <a:lumMod val="75000"/>
                  </a:schemeClr>
                </a:solidFill>
              </a:rPr>
              <a:t>Questions for all roles</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How did you feel during this activity?</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lang="en-US" dirty="0" smtClean="0"/>
              <a:t>What was your experience of settling in Oklahoma?</a:t>
            </a:r>
          </a:p>
          <a:p>
            <a:pPr marR="0" lvl="0" algn="l" defTabSz="914400" rtl="0" eaLnBrk="1" fontAlgn="auto" latinLnBrk="0" hangingPunct="1">
              <a:lnSpc>
                <a:spcPct val="100000"/>
              </a:lnSpc>
              <a:spcBef>
                <a:spcPct val="20000"/>
              </a:spcBef>
              <a:spcAft>
                <a:spcPts val="0"/>
              </a:spcAft>
              <a:buClr>
                <a:schemeClr val="accent1">
                  <a:lumMod val="75000"/>
                </a:schemeClr>
              </a:buClr>
              <a:buSzPct val="100000"/>
              <a:tabLst/>
              <a:defRPr/>
            </a:pPr>
            <a:r>
              <a:rPr kumimoji="0" lang="en-US" b="0" i="0" u="none" strike="noStrike" kern="1200" cap="none" spc="0" normalizeH="0" baseline="0" noProof="0" dirty="0" smtClean="0">
                <a:ln>
                  <a:noFill/>
                </a:ln>
                <a:solidFill>
                  <a:schemeClr val="dk1"/>
                </a:solidFill>
                <a:effectLst/>
                <a:uLnTx/>
                <a:uFillTx/>
                <a:latin typeface="+mn-lt"/>
                <a:ea typeface="+mn-ea"/>
                <a:cs typeface="+mn-cs"/>
              </a:rPr>
              <a:t>Do you think there was a better way to decide who got land in Oklahoma?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The first stop we will travel to is Monument Valley…</a:t>
            </a:r>
            <a:endParaRPr lang="en-US" b="1" dirty="0">
              <a:solidFill>
                <a:schemeClr val="accent5">
                  <a:lumMod val="75000"/>
                </a:schemeClr>
              </a:solidFill>
            </a:endParaRPr>
          </a:p>
        </p:txBody>
      </p:sp>
      <p:pic>
        <p:nvPicPr>
          <p:cNvPr id="1026" name="Picture 2"/>
          <p:cNvPicPr>
            <a:picLocks noGrp="1" noChangeAspect="1" noChangeArrowheads="1"/>
          </p:cNvPicPr>
          <p:nvPr>
            <p:ph sz="half" idx="1"/>
          </p:nvPr>
        </p:nvPicPr>
        <p:blipFill>
          <a:blip r:embed="rId4" cstate="print"/>
          <a:srcRect l="1200" t="16000" r="1200" b="16000"/>
          <a:stretch>
            <a:fillRect/>
          </a:stretch>
        </p:blipFill>
        <p:spPr bwMode="auto">
          <a:xfrm>
            <a:off x="555955" y="1981200"/>
            <a:ext cx="8032090" cy="4197100"/>
          </a:xfrm>
          <a:prstGeom prst="rect">
            <a:avLst/>
          </a:prstGeom>
          <a:noFill/>
          <a:ln w="9525">
            <a:noFill/>
            <a:miter lim="800000"/>
            <a:headEnd/>
            <a:tailEnd/>
          </a:ln>
        </p:spPr>
      </p:pic>
      <p:pic>
        <p:nvPicPr>
          <p:cNvPr id="6" name="big rig starts.wav">
            <a:hlinkClick r:id="" action="ppaction://media"/>
          </p:cNvPr>
          <p:cNvPicPr>
            <a:picLocks noGrp="1" noRot="1" noChangeAspect="1"/>
          </p:cNvPicPr>
          <p:nvPr>
            <p:ph sz="half" idx="1"/>
            <a:audioFile r:link="rId1"/>
          </p:nvPr>
        </p:nvPicPr>
        <p:blipFill>
          <a:blip r:embed="rId5" cstate="print"/>
          <a:stretch>
            <a:fillRect/>
          </a:stretch>
        </p:blipFill>
        <p:spPr>
          <a:xfrm>
            <a:off x="8839200" y="152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 fill="hold"/>
                                        <p:tgtEl>
                                          <p:spTgt spid="6"/>
                                        </p:tgtEl>
                                      </p:cBhvr>
                                    </p:cmd>
                                  </p:childTnLst>
                                </p:cTn>
                              </p:par>
                            </p:childTnLst>
                          </p:cTn>
                        </p:par>
                      </p:childTnLst>
                    </p:cTn>
                  </p:par>
                </p:childTnLst>
              </p:cTn>
              <p:nextCondLst>
                <p:cond evt="onClick" delay="0">
                  <p:tgtEl>
                    <p:spTgt spid="6"/>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1: Monument Valley: </a:t>
            </a:r>
            <a:br>
              <a:rPr lang="en-US" b="1" dirty="0" smtClean="0">
                <a:solidFill>
                  <a:schemeClr val="accent5">
                    <a:lumMod val="75000"/>
                  </a:schemeClr>
                </a:solidFill>
              </a:rPr>
            </a:br>
            <a:r>
              <a:rPr lang="en-US" b="1" dirty="0" smtClean="0">
                <a:solidFill>
                  <a:schemeClr val="accent5">
                    <a:lumMod val="75000"/>
                  </a:schemeClr>
                </a:solidFill>
              </a:rPr>
              <a:t>Home of the Navajos</a:t>
            </a:r>
            <a:endParaRPr lang="en-US" b="1" dirty="0">
              <a:solidFill>
                <a:schemeClr val="accent5">
                  <a:lumMod val="75000"/>
                </a:schemeClr>
              </a:solidFill>
            </a:endParaRPr>
          </a:p>
        </p:txBody>
      </p:sp>
      <p:sp>
        <p:nvSpPr>
          <p:cNvPr id="3" name="Content Placeholder 2"/>
          <p:cNvSpPr>
            <a:spLocks noGrp="1"/>
          </p:cNvSpPr>
          <p:nvPr>
            <p:ph sz="half" idx="1"/>
          </p:nvPr>
        </p:nvSpPr>
        <p:spPr>
          <a:xfrm>
            <a:off x="152400" y="3200400"/>
            <a:ext cx="5562600" cy="2819400"/>
          </a:xfrm>
        </p:spPr>
        <p:txBody>
          <a:bodyPr>
            <a:normAutofit/>
          </a:bodyPr>
          <a:lstStyle/>
          <a:p>
            <a:pPr marL="0" indent="0">
              <a:buNone/>
            </a:pPr>
            <a:r>
              <a:rPr lang="en-US" sz="2000" dirty="0" smtClean="0"/>
              <a:t>Monument Valley is within the Navajo Nation Reservation, the largest reservation in the country. Many places in Monument Valley can only be reached on tours led by Navajo guides. The monuments have descriptive names such as Rain God Mesa, Elephant Butte, and Totem Pole.</a:t>
            </a:r>
            <a:endParaRPr lang="en-US" sz="2000" dirty="0"/>
          </a:p>
        </p:txBody>
      </p:sp>
      <p:pic>
        <p:nvPicPr>
          <p:cNvPr id="30722" name="Picture 2" descr="http://upload.wikimedia.org/wikipedia/commons/a/a1/Monumentvalley.jpg"/>
          <p:cNvPicPr>
            <a:picLocks noChangeAspect="1" noChangeArrowheads="1"/>
          </p:cNvPicPr>
          <p:nvPr/>
        </p:nvPicPr>
        <p:blipFill>
          <a:blip r:embed="rId3" cstate="print"/>
          <a:srcRect t="8961" b="13858"/>
          <a:stretch>
            <a:fillRect/>
          </a:stretch>
        </p:blipFill>
        <p:spPr bwMode="auto">
          <a:xfrm>
            <a:off x="1200150" y="1524000"/>
            <a:ext cx="6743700" cy="1620601"/>
          </a:xfrm>
          <a:prstGeom prst="rect">
            <a:avLst/>
          </a:prstGeom>
          <a:ln>
            <a:noFill/>
          </a:ln>
          <a:effectLst>
            <a:outerShdw blurRad="190500" algn="tl" rotWithShape="0">
              <a:srgbClr val="000000">
                <a:alpha val="70000"/>
              </a:srgbClr>
            </a:outerShdw>
          </a:effectLst>
        </p:spPr>
      </p:pic>
      <p:pic>
        <p:nvPicPr>
          <p:cNvPr id="30724" name="Picture 4" descr="Map of Monument Valley Utah"/>
          <p:cNvPicPr>
            <a:picLocks noChangeAspect="1" noChangeArrowheads="1"/>
          </p:cNvPicPr>
          <p:nvPr/>
        </p:nvPicPr>
        <p:blipFill>
          <a:blip r:embed="rId4" cstate="print"/>
          <a:srcRect/>
          <a:stretch>
            <a:fillRect/>
          </a:stretch>
        </p:blipFill>
        <p:spPr bwMode="auto">
          <a:xfrm>
            <a:off x="5719918" y="3352800"/>
            <a:ext cx="3195482" cy="198120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723900" y="5486400"/>
            <a:ext cx="7696200" cy="1228721"/>
            <a:chOff x="457200" y="3352800"/>
            <a:chExt cx="7696200" cy="1228721"/>
          </a:xfrm>
        </p:grpSpPr>
        <p:pic>
          <p:nvPicPr>
            <p:cNvPr id="44034" name="Picture 2" descr="http://img.geocaching.com/cache/75dd45ce-e9bc-410a-965c-b6e4848442d9.jpg"/>
            <p:cNvPicPr>
              <a:picLocks noChangeAspect="1" noChangeArrowheads="1"/>
            </p:cNvPicPr>
            <p:nvPr/>
          </p:nvPicPr>
          <p:blipFill>
            <a:blip r:embed="rId5" cstate="print"/>
            <a:srcRect l="1875" t="4918" r="1875" b="19672"/>
            <a:stretch>
              <a:fillRect/>
            </a:stretch>
          </p:blipFill>
          <p:spPr bwMode="auto">
            <a:xfrm>
              <a:off x="457200" y="3352800"/>
              <a:ext cx="4113563" cy="1228721"/>
            </a:xfrm>
            <a:prstGeom prst="rect">
              <a:avLst/>
            </a:prstGeom>
            <a:noFill/>
          </p:spPr>
        </p:pic>
        <p:sp>
          <p:nvSpPr>
            <p:cNvPr id="7" name="Content Placeholder 2"/>
            <p:cNvSpPr txBox="1">
              <a:spLocks/>
            </p:cNvSpPr>
            <p:nvPr/>
          </p:nvSpPr>
          <p:spPr>
            <a:xfrm>
              <a:off x="4876800" y="3429000"/>
              <a:ext cx="3276600" cy="10668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marR="0" lvl="0" defTabSz="914400" rtl="0" eaLnBrk="1" fontAlgn="auto" latinLnBrk="0" hangingPunct="1">
                <a:lnSpc>
                  <a:spcPct val="100000"/>
                </a:lnSpc>
                <a:spcAft>
                  <a:spcPts val="0"/>
                </a:spcAft>
                <a:buClr>
                  <a:schemeClr val="accent1">
                    <a:lumMod val="75000"/>
                  </a:schemeClr>
                </a:buClr>
                <a:buSzPct val="100000"/>
                <a:tabLst/>
                <a:defRPr/>
              </a:pPr>
              <a:r>
                <a:rPr lang="en-US" sz="2000" b="1" dirty="0" smtClean="0">
                  <a:solidFill>
                    <a:schemeClr val="accent2">
                      <a:lumMod val="75000"/>
                    </a:schemeClr>
                  </a:solidFill>
                </a:rPr>
                <a:t>Fun Fact: </a:t>
              </a:r>
              <a:r>
                <a:rPr lang="en-US" sz="2000" dirty="0" smtClean="0"/>
                <a:t>A </a:t>
              </a:r>
              <a:r>
                <a:rPr lang="en-US" sz="2000" b="1" dirty="0" smtClean="0">
                  <a:solidFill>
                    <a:schemeClr val="accent2">
                      <a:lumMod val="75000"/>
                    </a:schemeClr>
                  </a:solidFill>
                </a:rPr>
                <a:t>butte</a:t>
              </a:r>
              <a:r>
                <a:rPr lang="en-US" sz="2000" dirty="0" smtClean="0"/>
                <a:t> is taller than it is wide. A </a:t>
              </a:r>
              <a:r>
                <a:rPr lang="en-US" sz="2000" b="1" dirty="0" smtClean="0">
                  <a:solidFill>
                    <a:schemeClr val="accent2">
                      <a:lumMod val="75000"/>
                    </a:schemeClr>
                  </a:solidFill>
                </a:rPr>
                <a:t>mesa</a:t>
              </a:r>
              <a:r>
                <a:rPr lang="en-US" sz="2000" dirty="0" smtClean="0"/>
                <a:t> is wider than it is tall.</a:t>
              </a:r>
              <a:endParaRPr kumimoji="0" lang="en-US" sz="2000" b="0" i="0" u="none" strike="noStrike" kern="1200" cap="none" spc="0" normalizeH="0" baseline="0" noProof="0" dirty="0" smtClean="0">
                <a:ln>
                  <a:noFill/>
                </a:ln>
                <a:solidFill>
                  <a:schemeClr val="dk1"/>
                </a:solidFill>
                <a:effectLst/>
                <a:uLnTx/>
                <a:uFillTx/>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1: Monument Valley: </a:t>
            </a:r>
            <a:br>
              <a:rPr lang="en-US" b="1" dirty="0" smtClean="0">
                <a:solidFill>
                  <a:schemeClr val="accent5">
                    <a:lumMod val="75000"/>
                  </a:schemeClr>
                </a:solidFill>
              </a:rPr>
            </a:br>
            <a:r>
              <a:rPr lang="en-US" b="1" dirty="0" smtClean="0">
                <a:solidFill>
                  <a:schemeClr val="accent5">
                    <a:lumMod val="75000"/>
                  </a:schemeClr>
                </a:solidFill>
              </a:rPr>
              <a:t>Home of the Navajos</a:t>
            </a:r>
            <a:endParaRPr lang="en-US" b="1" dirty="0">
              <a:solidFill>
                <a:schemeClr val="accent5">
                  <a:lumMod val="75000"/>
                </a:schemeClr>
              </a:solidFill>
            </a:endParaRPr>
          </a:p>
        </p:txBody>
      </p:sp>
      <p:sp>
        <p:nvSpPr>
          <p:cNvPr id="4" name="TextBox 3"/>
          <p:cNvSpPr txBox="1"/>
          <p:nvPr/>
        </p:nvSpPr>
        <p:spPr>
          <a:xfrm>
            <a:off x="3390900" y="6306979"/>
            <a:ext cx="2362200" cy="246221"/>
          </a:xfrm>
          <a:prstGeom prst="rect">
            <a:avLst/>
          </a:prstGeom>
          <a:noFill/>
        </p:spPr>
        <p:txBody>
          <a:bodyPr wrap="square" rtlCol="0">
            <a:spAutoFit/>
          </a:bodyPr>
          <a:lstStyle/>
          <a:p>
            <a:pPr algn="ctr"/>
            <a:r>
              <a:rPr lang="en-US" sz="1000" dirty="0" smtClean="0"/>
              <a:t>Monument Valley tour video (2:04)</a:t>
            </a:r>
            <a:endParaRPr lang="en-US" sz="1000" dirty="0"/>
          </a:p>
        </p:txBody>
      </p:sp>
      <p:pic>
        <p:nvPicPr>
          <p:cNvPr id="7" name="Mon Valley Tour.wmv">
            <a:hlinkClick r:id="" action="ppaction://media"/>
          </p:cNvPr>
          <p:cNvPicPr>
            <a:picLocks noGrp="1" noRot="1" noChangeAspect="1"/>
          </p:cNvPicPr>
          <p:nvPr>
            <p:ph sz="half" idx="1"/>
            <a:videoFile r:link="rId1"/>
          </p:nvPr>
        </p:nvPicPr>
        <p:blipFill>
          <a:blip r:embed="rId4" cstate="print"/>
          <a:stretch>
            <a:fillRect/>
          </a:stretch>
        </p:blipFill>
        <p:spPr>
          <a:xfrm>
            <a:off x="1524000" y="1752600"/>
            <a:ext cx="6096001"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1: Monument Valley: </a:t>
            </a:r>
            <a:br>
              <a:rPr lang="en-US" b="1" dirty="0" smtClean="0">
                <a:solidFill>
                  <a:schemeClr val="accent5">
                    <a:lumMod val="75000"/>
                  </a:schemeClr>
                </a:solidFill>
              </a:rPr>
            </a:br>
            <a:r>
              <a:rPr lang="en-US" b="1" dirty="0" smtClean="0">
                <a:solidFill>
                  <a:schemeClr val="accent5">
                    <a:lumMod val="75000"/>
                  </a:schemeClr>
                </a:solidFill>
              </a:rPr>
              <a:t>Home of the Navajos</a:t>
            </a:r>
            <a:endParaRPr lang="en-US" b="1" dirty="0">
              <a:solidFill>
                <a:schemeClr val="accent5">
                  <a:lumMod val="75000"/>
                </a:schemeClr>
              </a:solidFill>
            </a:endParaRPr>
          </a:p>
        </p:txBody>
      </p:sp>
      <p:sp>
        <p:nvSpPr>
          <p:cNvPr id="3" name="Content Placeholder 2"/>
          <p:cNvSpPr>
            <a:spLocks noGrp="1"/>
          </p:cNvSpPr>
          <p:nvPr>
            <p:ph sz="half" idx="1"/>
          </p:nvPr>
        </p:nvSpPr>
        <p:spPr>
          <a:xfrm>
            <a:off x="381000" y="1600200"/>
            <a:ext cx="4419600" cy="4525963"/>
          </a:xfrm>
        </p:spPr>
        <p:txBody>
          <a:bodyPr>
            <a:normAutofit/>
          </a:bodyPr>
          <a:lstStyle/>
          <a:p>
            <a:pPr marL="0" indent="0">
              <a:buNone/>
            </a:pPr>
            <a:r>
              <a:rPr lang="en-US" sz="2000" dirty="0" smtClean="0"/>
              <a:t>The traditional Navajo home is called a </a:t>
            </a:r>
            <a:r>
              <a:rPr lang="en-US" sz="2000" b="1" dirty="0" err="1" smtClean="0">
                <a:solidFill>
                  <a:schemeClr val="accent2">
                    <a:lumMod val="75000"/>
                  </a:schemeClr>
                </a:solidFill>
              </a:rPr>
              <a:t>hogan</a:t>
            </a:r>
            <a:r>
              <a:rPr lang="en-US" sz="2000" dirty="0" smtClean="0"/>
              <a:t>. They are usually round, cone-shaped, and made of wood and packed mud. There is a hole in the top so that smoke can get out. The door of a </a:t>
            </a:r>
            <a:r>
              <a:rPr lang="en-US" sz="2000" dirty="0" err="1" smtClean="0"/>
              <a:t>hogan</a:t>
            </a:r>
            <a:r>
              <a:rPr lang="en-US" sz="2000" dirty="0" smtClean="0"/>
              <a:t> faces east to welcome the rising sun and for good luck.</a:t>
            </a:r>
            <a:endParaRPr lang="en-US" sz="2000" dirty="0"/>
          </a:p>
        </p:txBody>
      </p:sp>
      <p:pic>
        <p:nvPicPr>
          <p:cNvPr id="2050" name="Picture 2" descr="Navajo Hogan"/>
          <p:cNvPicPr>
            <a:picLocks noChangeAspect="1" noChangeArrowheads="1"/>
          </p:cNvPicPr>
          <p:nvPr/>
        </p:nvPicPr>
        <p:blipFill>
          <a:blip r:embed="rId3" cstate="print"/>
          <a:srcRect/>
          <a:stretch>
            <a:fillRect/>
          </a:stretch>
        </p:blipFill>
        <p:spPr bwMode="auto">
          <a:xfrm>
            <a:off x="4648200" y="3759708"/>
            <a:ext cx="4120485" cy="2760726"/>
          </a:xfrm>
          <a:prstGeom prst="rect">
            <a:avLst/>
          </a:prstGeom>
          <a:ln>
            <a:noFill/>
          </a:ln>
          <a:effectLst>
            <a:outerShdw blurRad="190500" algn="tl" rotWithShape="0">
              <a:srgbClr val="000000">
                <a:alpha val="70000"/>
              </a:srgbClr>
            </a:outerShdw>
          </a:effectLst>
        </p:spPr>
      </p:pic>
      <p:pic>
        <p:nvPicPr>
          <p:cNvPr id="2052" name="Picture 4" descr=" thumbnail"/>
          <p:cNvPicPr>
            <a:picLocks noChangeAspect="1" noChangeArrowheads="1"/>
          </p:cNvPicPr>
          <p:nvPr/>
        </p:nvPicPr>
        <p:blipFill>
          <a:blip r:embed="rId4" cstate="print">
            <a:lum bright="20000" contrast="20000"/>
          </a:blip>
          <a:srcRect/>
          <a:stretch>
            <a:fillRect/>
          </a:stretch>
        </p:blipFill>
        <p:spPr bwMode="auto">
          <a:xfrm>
            <a:off x="5608320" y="2057400"/>
            <a:ext cx="2926080" cy="1828800"/>
          </a:xfrm>
          <a:prstGeom prst="rect">
            <a:avLst/>
          </a:prstGeom>
          <a:ln>
            <a:noFill/>
          </a:ln>
          <a:effectLst>
            <a:outerShdw blurRad="190500" algn="tl" rotWithShape="0">
              <a:srgbClr val="000000">
                <a:alpha val="70000"/>
              </a:srgbClr>
            </a:outerShdw>
          </a:effectLst>
        </p:spPr>
      </p:pic>
      <p:pic>
        <p:nvPicPr>
          <p:cNvPr id="2054" name="Picture 6" descr="L2 - Typ Navajo Hogan"/>
          <p:cNvPicPr>
            <a:picLocks noChangeAspect="1" noChangeArrowheads="1"/>
          </p:cNvPicPr>
          <p:nvPr/>
        </p:nvPicPr>
        <p:blipFill>
          <a:blip r:embed="rId5" cstate="print"/>
          <a:srcRect/>
          <a:stretch>
            <a:fillRect/>
          </a:stretch>
        </p:blipFill>
        <p:spPr bwMode="auto">
          <a:xfrm>
            <a:off x="914400" y="4297680"/>
            <a:ext cx="2914649" cy="233172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accent5">
                    <a:lumMod val="75000"/>
                  </a:schemeClr>
                </a:solidFill>
              </a:rPr>
              <a:t>Stop 1: Monument Valley: </a:t>
            </a:r>
            <a:br>
              <a:rPr lang="en-US" b="1" dirty="0" smtClean="0">
                <a:solidFill>
                  <a:schemeClr val="accent5">
                    <a:lumMod val="75000"/>
                  </a:schemeClr>
                </a:solidFill>
              </a:rPr>
            </a:br>
            <a:r>
              <a:rPr lang="en-US" b="1" dirty="0" smtClean="0">
                <a:solidFill>
                  <a:schemeClr val="accent5">
                    <a:lumMod val="75000"/>
                  </a:schemeClr>
                </a:solidFill>
              </a:rPr>
              <a:t>Home of the Navajos</a:t>
            </a:r>
            <a:endParaRPr lang="en-US" b="1" dirty="0">
              <a:solidFill>
                <a:schemeClr val="accent5">
                  <a:lumMod val="75000"/>
                </a:schemeClr>
              </a:solidFill>
            </a:endParaRPr>
          </a:p>
        </p:txBody>
      </p:sp>
      <p:sp>
        <p:nvSpPr>
          <p:cNvPr id="4" name="TextBox 3"/>
          <p:cNvSpPr txBox="1"/>
          <p:nvPr/>
        </p:nvSpPr>
        <p:spPr>
          <a:xfrm>
            <a:off x="2686050" y="6306979"/>
            <a:ext cx="3771900" cy="246221"/>
          </a:xfrm>
          <a:prstGeom prst="rect">
            <a:avLst/>
          </a:prstGeom>
          <a:noFill/>
        </p:spPr>
        <p:txBody>
          <a:bodyPr wrap="square" rtlCol="0">
            <a:spAutoFit/>
          </a:bodyPr>
          <a:lstStyle/>
          <a:p>
            <a:pPr algn="ctr"/>
            <a:r>
              <a:rPr lang="en-US" sz="1000" dirty="0" smtClean="0"/>
              <a:t>Monument Valley from sunrise to moonrise video (4:27)</a:t>
            </a:r>
            <a:endParaRPr lang="en-US" sz="1000" dirty="0"/>
          </a:p>
        </p:txBody>
      </p:sp>
      <p:pic>
        <p:nvPicPr>
          <p:cNvPr id="9" name="Mon Valley Day.wmv">
            <a:hlinkClick r:id="" action="ppaction://media"/>
          </p:cNvPr>
          <p:cNvPicPr>
            <a:picLocks noGrp="1" noRot="1" noChangeAspect="1"/>
          </p:cNvPicPr>
          <p:nvPr>
            <p:ph sz="half" idx="1"/>
            <a:videoFile r:link="rId1"/>
          </p:nvPr>
        </p:nvPicPr>
        <p:blipFill>
          <a:blip r:embed="rId4" cstate="print"/>
          <a:stretch>
            <a:fillRect/>
          </a:stretch>
        </p:blipFill>
        <p:spPr>
          <a:xfrm>
            <a:off x="1524000" y="1752600"/>
            <a:ext cx="6096001"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theme/theme1.xml><?xml version="1.0" encoding="utf-8"?>
<a:theme xmlns:a="http://schemas.openxmlformats.org/drawingml/2006/main" name="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3212</TotalTime>
  <Words>4127</Words>
  <Application>Microsoft Office PowerPoint</Application>
  <PresentationFormat>On-screen Show (4:3)</PresentationFormat>
  <Paragraphs>335</Paragraphs>
  <Slides>46</Slides>
  <Notes>46</Notes>
  <HiddenSlides>0</HiddenSlides>
  <MMClips>25</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 Big Rig  Tour of the Southwest</vt:lpstr>
      <vt:lpstr>Southwest Region Tour</vt:lpstr>
      <vt:lpstr>Traveling by Big Rig</vt:lpstr>
      <vt:lpstr>Welcome to Arizona!</vt:lpstr>
      <vt:lpstr>The first stop we will travel to is Monument Valley…</vt:lpstr>
      <vt:lpstr>Stop 1: Monument Valley:  Home of the Navajos</vt:lpstr>
      <vt:lpstr>Stop 1: Monument Valley:  Home of the Navajos</vt:lpstr>
      <vt:lpstr>Stop 1: Monument Valley:  Home of the Navajos</vt:lpstr>
      <vt:lpstr>Stop 1: Monument Valley:  Home of the Navajos</vt:lpstr>
      <vt:lpstr>Four Corners</vt:lpstr>
      <vt:lpstr>Activity: Make a Navajo Dream Catcher</vt:lpstr>
      <vt:lpstr>The next stop we will travel to is Phoenix, Arizona…</vt:lpstr>
      <vt:lpstr>Stop 2: Phoenix, Arizona:  America’s Hottest City</vt:lpstr>
      <vt:lpstr>Stop 2: Phoenix, Arizona:  America’s Hottest City</vt:lpstr>
      <vt:lpstr>The next stop we will travel to is Hoover Dam…</vt:lpstr>
      <vt:lpstr>Stop 3: Hoover Dam:  A Concrete Marvel</vt:lpstr>
      <vt:lpstr>Stop 3: Hoover Dam:  A Concrete Marvel</vt:lpstr>
      <vt:lpstr>Stop 3: Hoover Dam:  A Concrete Marvel</vt:lpstr>
      <vt:lpstr>The next stop we will travel to is The Grand Canyon, Arizona…</vt:lpstr>
      <vt:lpstr>Stop 4: The Grand Canyon:  Arizona’s World-Famous Wonder</vt:lpstr>
      <vt:lpstr>Stop 4: The Grand Canyon:  Arizona’s World-Famous Wonder</vt:lpstr>
      <vt:lpstr>Stop 4: The Grand Canyon:  Arizona’s World-Famous Wonder</vt:lpstr>
      <vt:lpstr>Copper Mining  in Arizona</vt:lpstr>
      <vt:lpstr>Welcome to New Mexico!</vt:lpstr>
      <vt:lpstr>The next stop we will travel to is Carlsbad Caverns, New Mexico…</vt:lpstr>
      <vt:lpstr>Stop 5: Carlsbad Caverns: Big Rooms and Bats in New Mexico</vt:lpstr>
      <vt:lpstr>Stop 5: Carlsbad Caverns: Big Rooms and Bats in New Mexico</vt:lpstr>
      <vt:lpstr>Stop 5: Carlsbad Caverns: Big Rooms and Bats in New Mexico</vt:lpstr>
      <vt:lpstr>Stop 5: Carlsbad Caverns: Big Rooms and Bats in New Mexico</vt:lpstr>
      <vt:lpstr>Welcome to Texas!</vt:lpstr>
      <vt:lpstr>The next stop we will travel to is El Paso &amp; Ciudad Juarez…</vt:lpstr>
      <vt:lpstr>Stop 6: El Paso &amp; Ciudad Juárez: 2 Cities, 2 Countries, 1 Border</vt:lpstr>
      <vt:lpstr>The next stop we will travel to is San Antonio, Texas…</vt:lpstr>
      <vt:lpstr>Stop 7: San Antonio, Texas: Home of the Alamo</vt:lpstr>
      <vt:lpstr>The next stop we will travel to is Austin, Texas…</vt:lpstr>
      <vt:lpstr>Stop 8: Austin:  The Capital of Texas</vt:lpstr>
      <vt:lpstr>Austin’s  Bats</vt:lpstr>
      <vt:lpstr>Welcome to Oklahoma!</vt:lpstr>
      <vt:lpstr>The last stop we will travel to is Guthrie, Oklahoma…</vt:lpstr>
      <vt:lpstr>Trail of Tears</vt:lpstr>
      <vt:lpstr>Stop 9: Guthrie, Oklahoma:  Center of the Land Rush</vt:lpstr>
      <vt:lpstr>Activity Introduction:  Land Rush Recreation</vt:lpstr>
      <vt:lpstr>Activity Phase 1:  Land Rush Recreation</vt:lpstr>
      <vt:lpstr>Activity Phase 2:  Land Rush Recreation</vt:lpstr>
      <vt:lpstr>Activity Phase 3:  Land Rush Recreation</vt:lpstr>
      <vt:lpstr>Activity Phase 4:  Land Rush Recreation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Big Rig  Tour of the Southwest</dc:title>
  <dc:creator>Anette LeFave</dc:creator>
  <cp:lastModifiedBy>Kirsten Raymond</cp:lastModifiedBy>
  <cp:revision>257</cp:revision>
  <dcterms:created xsi:type="dcterms:W3CDTF">2012-01-29T15:24:48Z</dcterms:created>
  <dcterms:modified xsi:type="dcterms:W3CDTF">2014-04-10T15:24:45Z</dcterms:modified>
</cp:coreProperties>
</file>