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278" r:id="rId5"/>
    <p:sldId id="277" r:id="rId6"/>
    <p:sldId id="268" r:id="rId7"/>
    <p:sldId id="290" r:id="rId8"/>
    <p:sldId id="291" r:id="rId9"/>
    <p:sldId id="292" r:id="rId10"/>
    <p:sldId id="260" r:id="rId11"/>
    <p:sldId id="269" r:id="rId12"/>
    <p:sldId id="293" r:id="rId13"/>
    <p:sldId id="294" r:id="rId14"/>
    <p:sldId id="279" r:id="rId15"/>
    <p:sldId id="295" r:id="rId16"/>
    <p:sldId id="289" r:id="rId17"/>
    <p:sldId id="302" r:id="rId18"/>
    <p:sldId id="288" r:id="rId19"/>
    <p:sldId id="301" r:id="rId20"/>
    <p:sldId id="287" r:id="rId21"/>
    <p:sldId id="261" r:id="rId22"/>
    <p:sldId id="270" r:id="rId23"/>
    <p:sldId id="296" r:id="rId24"/>
    <p:sldId id="286" r:id="rId25"/>
    <p:sldId id="262" r:id="rId26"/>
    <p:sldId id="276" r:id="rId27"/>
    <p:sldId id="275" r:id="rId28"/>
    <p:sldId id="298" r:id="rId29"/>
    <p:sldId id="299" r:id="rId30"/>
    <p:sldId id="305" r:id="rId31"/>
    <p:sldId id="285" r:id="rId32"/>
    <p:sldId id="303" r:id="rId33"/>
    <p:sldId id="284" r:id="rId34"/>
    <p:sldId id="263" r:id="rId35"/>
    <p:sldId id="297" r:id="rId36"/>
    <p:sldId id="306" r:id="rId37"/>
    <p:sldId id="283" r:id="rId38"/>
    <p:sldId id="304" r:id="rId39"/>
    <p:sldId id="282" r:id="rId40"/>
    <p:sldId id="264" r:id="rId41"/>
    <p:sldId id="307" r:id="rId42"/>
    <p:sldId id="308" r:id="rId43"/>
    <p:sldId id="274" r:id="rId44"/>
    <p:sldId id="309" r:id="rId45"/>
    <p:sldId id="265" r:id="rId46"/>
    <p:sldId id="273" r:id="rId47"/>
    <p:sldId id="310" r:id="rId48"/>
    <p:sldId id="281" r:id="rId49"/>
    <p:sldId id="266" r:id="rId50"/>
    <p:sldId id="272" r:id="rId51"/>
    <p:sldId id="312" r:id="rId52"/>
    <p:sldId id="280" r:id="rId53"/>
    <p:sldId id="267" r:id="rId54"/>
    <p:sldId id="313" r:id="rId55"/>
    <p:sldId id="271"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6" autoAdjust="0"/>
  </p:normalViewPr>
  <p:slideViewPr>
    <p:cSldViewPr>
      <p:cViewPr varScale="1">
        <p:scale>
          <a:sx n="65" d="100"/>
          <a:sy n="65" d="100"/>
        </p:scale>
        <p:origin x="-152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8CFF45-FAC2-401A-AF36-E9E835438A99}" type="datetimeFigureOut">
              <a:rPr lang="en-US"/>
              <a:pPr>
                <a:defRPr/>
              </a:pPr>
              <a:t>12/31/2013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773F6BF-E67A-4667-B06A-B8DC6CB5579E}" type="slidenum">
              <a:rPr lang="en-US"/>
              <a:pPr>
                <a:defRPr/>
              </a:pPr>
              <a:t>‹#›</a:t>
            </a:fld>
            <a:endParaRPr lang="en-US" dirty="0"/>
          </a:p>
        </p:txBody>
      </p:sp>
    </p:spTree>
    <p:extLst>
      <p:ext uri="{BB962C8B-B14F-4D97-AF65-F5344CB8AC3E}">
        <p14:creationId xmlns:p14="http://schemas.microsoft.com/office/powerpoint/2010/main" val="17196785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youtube.com/watch?v=ouiGr1cQR7c"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youtube.com/watch?v=PJqzUbg0n1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RSeAMPtdTF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bAC_t8GqkBY"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youtube.com/watch?v=ObKPoyq7Xh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youtube.com/watch?v=86t4c-OHa8U"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youtube.com/watch?v=FVPObsL5geU"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D89A6D-1E4E-4277-AD3A-0BB506C5DC4D}"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North Carolina video retrieved 9/22/2013</a:t>
            </a:r>
            <a:r>
              <a:rPr lang="en-US" sz="1200" kern="1200" baseline="0" dirty="0" smtClean="0">
                <a:solidFill>
                  <a:schemeClr val="tx1"/>
                </a:solidFill>
                <a:latin typeface="+mn-lt"/>
                <a:ea typeface="+mn-ea"/>
                <a:cs typeface="+mn-cs"/>
              </a:rPr>
              <a:t> from </a:t>
            </a:r>
            <a:r>
              <a:rPr lang="en-US" sz="1200" u="sng" kern="1200" dirty="0" smtClean="0">
                <a:solidFill>
                  <a:schemeClr val="tx1"/>
                </a:solidFill>
                <a:latin typeface="+mn-lt"/>
                <a:ea typeface="+mn-ea"/>
                <a:cs typeface="+mn-cs"/>
                <a:hlinkClick r:id="rId3"/>
              </a:rPr>
              <a:t>http://www.youtube.com/watch?v=ouiGr1cQR7c</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Cherokee NC video retrieved 9/22/2013</a:t>
            </a:r>
            <a:r>
              <a:rPr lang="en-US" sz="1200" kern="1200" baseline="0" dirty="0" smtClean="0">
                <a:solidFill>
                  <a:schemeClr val="tx1"/>
                </a:solidFill>
                <a:latin typeface="+mn-lt"/>
                <a:ea typeface="+mn-ea"/>
                <a:cs typeface="+mn-cs"/>
              </a:rPr>
              <a:t> from </a:t>
            </a:r>
            <a:r>
              <a:rPr lang="en-US" sz="1200" u="sng" kern="1200" dirty="0" smtClean="0">
                <a:solidFill>
                  <a:schemeClr val="tx1"/>
                </a:solidFill>
                <a:latin typeface="+mn-lt"/>
                <a:ea typeface="+mn-ea"/>
                <a:cs typeface="+mn-cs"/>
                <a:hlinkClick r:id="rId4"/>
              </a:rPr>
              <a:t>http://www.youtube.com/watch?v=PJqzUbg0n1A</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773F6BF-E67A-4667-B06A-B8DC6CB5579E}" type="slidenum">
              <a:rPr lang="en-US" smtClean="0"/>
              <a:pPr>
                <a:defRPr/>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D6E8CB-ECE6-4422-9CB3-7439362E459F}"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A7E14D-B7B8-4381-B7E9-90F9CC94A5C6}"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F272AD-8345-4B3B-A916-817CFC41CCD4}" type="slidenum">
              <a:rPr lang="en-US">
                <a:cs typeface="Arial" charset="0"/>
              </a:rPr>
              <a:pPr fontAlgn="base">
                <a:spcBef>
                  <a:spcPct val="0"/>
                </a:spcBef>
                <a:spcAft>
                  <a:spcPct val="0"/>
                </a:spcAft>
              </a:pPr>
              <a:t>31</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Kentucky video retrieved 9/22/2013 from</a:t>
            </a:r>
            <a:r>
              <a:rPr lang="en-US" sz="1200" kern="1200" baseline="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http://www.youtube.com/watch?v=RSeAMPtdTFk</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773F6BF-E67A-4667-B06A-B8DC6CB5579E}" type="slidenum">
              <a:rPr lang="en-US" smtClean="0"/>
              <a:pPr>
                <a:defRPr/>
              </a:pPr>
              <a:t>32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F929FF-DED5-453E-BA69-E42EF00C2FEA}" type="slidenum">
              <a:rPr lang="en-US">
                <a:cs typeface="Arial" charset="0"/>
              </a:rPr>
              <a:pPr fontAlgn="base">
                <a:spcBef>
                  <a:spcPct val="0"/>
                </a:spcBef>
                <a:spcAft>
                  <a:spcPct val="0"/>
                </a:spcAft>
              </a:pPr>
              <a:t>33</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6004D9-0FF6-4958-B795-E5D182BEDD36}" type="slidenum">
              <a:rPr lang="en-US">
                <a:cs typeface="Arial" charset="0"/>
              </a:rPr>
              <a:pPr fontAlgn="base">
                <a:spcBef>
                  <a:spcPct val="0"/>
                </a:spcBef>
                <a:spcAft>
                  <a:spcPct val="0"/>
                </a:spcAft>
              </a:pPr>
              <a:t>37</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Arkansas video</a:t>
            </a:r>
            <a:r>
              <a:rPr lang="en-US" sz="1200" kern="1200" baseline="0" dirty="0" smtClean="0">
                <a:solidFill>
                  <a:schemeClr val="tx1"/>
                </a:solidFill>
                <a:latin typeface="+mn-lt"/>
                <a:ea typeface="+mn-ea"/>
                <a:cs typeface="+mn-cs"/>
              </a:rPr>
              <a:t> retrieved 9/22/2013 from </a:t>
            </a:r>
            <a:r>
              <a:rPr lang="en-US" sz="1200" u="sng" kern="1200" dirty="0" smtClean="0">
                <a:solidFill>
                  <a:schemeClr val="tx1"/>
                </a:solidFill>
                <a:latin typeface="+mn-lt"/>
                <a:ea typeface="+mn-ea"/>
                <a:cs typeface="+mn-cs"/>
                <a:hlinkClick r:id="rId3"/>
              </a:rPr>
              <a:t>http://www.youtube.com/watch?v=bAC_t8GqkBY</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773F6BF-E67A-4667-B06A-B8DC6CB5579E}" type="slidenum">
              <a:rPr lang="en-US" smtClean="0"/>
              <a:pPr>
                <a:defRPr/>
              </a:pPr>
              <a:t>38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50EC71-3B1C-4FB8-B20D-B34061F56262}" type="slidenum">
              <a:rPr lang="en-US">
                <a:cs typeface="Arial" charset="0"/>
              </a:rPr>
              <a:pPr fontAlgn="base">
                <a:spcBef>
                  <a:spcPct val="0"/>
                </a:spcBef>
                <a:spcAft>
                  <a:spcPct val="0"/>
                </a:spcAft>
              </a:pPr>
              <a:t>39</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52400F-45FD-4734-94B2-819DF2BE1CE3}" type="slidenum">
              <a:rPr lang="en-US">
                <a:cs typeface="Arial" charset="0"/>
              </a:rPr>
              <a:pPr fontAlgn="base">
                <a:spcBef>
                  <a:spcPct val="0"/>
                </a:spcBef>
                <a:spcAft>
                  <a:spcPct val="0"/>
                </a:spcAft>
              </a:pPr>
              <a:t>48</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Text from stops audio files retrieved 3/2/2012 from http://sas-origin.OnstreamMedia.com/origin/tci/public/4_ROC</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B90CD1-12A9-42CF-B3FD-058D0BFCE47B}"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051447-F01C-4589-B77D-537FC42257ED}" type="slidenum">
              <a:rPr lang="en-US">
                <a:cs typeface="Arial" charset="0"/>
              </a:rPr>
              <a:pPr fontAlgn="base">
                <a:spcBef>
                  <a:spcPct val="0"/>
                </a:spcBef>
                <a:spcAft>
                  <a:spcPct val="0"/>
                </a:spcAft>
              </a:pPr>
              <a:t>52</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Big rig image retrieved 3/2/2012 from http://www.autoblog.com/2007/05/09/freighliner-announces-new-big-rig-the-cascadia/</a:t>
            </a:r>
          </a:p>
          <a:p>
            <a:pPr>
              <a:spcBef>
                <a:spcPct val="0"/>
              </a:spcBef>
            </a:pPr>
            <a:r>
              <a:rPr lang="en-US" smtClean="0"/>
              <a:t>Big rig wav files retrieved 3/2/2012 from http://www.autospeak.com/library.htm</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28E9F6-5104-4B8D-AF38-1F6F46108E19}" type="slidenum">
              <a:rPr lang="en-US">
                <a:cs typeface="Arial" charset="0"/>
              </a:rPr>
              <a:pPr fontAlgn="base">
                <a:spcBef>
                  <a:spcPct val="0"/>
                </a:spcBef>
                <a:spcAft>
                  <a:spcPct val="0"/>
                </a:spcAft>
              </a:pPr>
              <a:t>3</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FB771F-1737-43A3-B917-9D96AB515DA4}" type="slidenum">
              <a:rPr lang="en-US">
                <a:cs typeface="Arial" charset="0"/>
              </a:rPr>
              <a:pPr fontAlgn="base">
                <a:spcBef>
                  <a:spcPct val="0"/>
                </a:spcBef>
                <a:spcAft>
                  <a:spcPct val="0"/>
                </a:spcAft>
              </a:pPr>
              <a:t>4</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6A6EFE-3C08-4CBD-8DAE-DA86B71B9759}" type="slidenum">
              <a:rPr lang="en-US">
                <a:cs typeface="Arial" charset="0"/>
              </a:rPr>
              <a:pPr fontAlgn="base">
                <a:spcBef>
                  <a:spcPct val="0"/>
                </a:spcBef>
                <a:spcAft>
                  <a:spcPct val="0"/>
                </a:spcAft>
              </a:pPr>
              <a:t>14</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Georgia video retrieved 9/22/2013 from </a:t>
            </a:r>
            <a:r>
              <a:rPr lang="en-US" sz="1200" u="sng" kern="1200" dirty="0" smtClean="0">
                <a:solidFill>
                  <a:schemeClr val="tx1"/>
                </a:solidFill>
                <a:latin typeface="+mn-lt"/>
                <a:ea typeface="+mn-ea"/>
                <a:cs typeface="+mn-cs"/>
                <a:hlinkClick r:id="rId3"/>
              </a:rPr>
              <a:t>http://www.youtube.com/watch?v=ObKPoyq7Xho</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773F6BF-E67A-4667-B06A-B8DC6CB5579E}" type="slidenum">
              <a:rPr lang="en-US" smtClean="0"/>
              <a:pPr>
                <a:defRPr/>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549FB6-D2DB-4286-A808-817792EADDDB}" type="slidenum">
              <a:rPr lang="en-US">
                <a:cs typeface="Arial" charset="0"/>
              </a:rPr>
              <a:pPr fontAlgn="base">
                <a:spcBef>
                  <a:spcPct val="0"/>
                </a:spcBef>
                <a:spcAft>
                  <a:spcPct val="0"/>
                </a:spcAft>
              </a:pPr>
              <a:t>16</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South Carolina</a:t>
            </a:r>
            <a:r>
              <a:rPr lang="en-US" sz="1200" kern="1200" baseline="0" dirty="0" smtClean="0">
                <a:solidFill>
                  <a:schemeClr val="tx1"/>
                </a:solidFill>
                <a:latin typeface="+mn-lt"/>
                <a:ea typeface="+mn-ea"/>
                <a:cs typeface="+mn-cs"/>
              </a:rPr>
              <a:t> video retrieved 9/22/2013 from </a:t>
            </a:r>
            <a:r>
              <a:rPr lang="en-US" sz="1200" u="sng" kern="1200" dirty="0" smtClean="0">
                <a:solidFill>
                  <a:schemeClr val="tx1"/>
                </a:solidFill>
                <a:latin typeface="+mn-lt"/>
                <a:ea typeface="+mn-ea"/>
                <a:cs typeface="+mn-cs"/>
                <a:hlinkClick r:id="rId3"/>
              </a:rPr>
              <a:t>http://www.youtube.com/watch?v=86t4c-OHa8U</a:t>
            </a:r>
            <a:endParaRPr lang="en-US" sz="1200" kern="120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Myrtle Beach</a:t>
            </a:r>
            <a:r>
              <a:rPr lang="en-US" sz="1200" kern="1200" baseline="0" dirty="0" smtClean="0">
                <a:solidFill>
                  <a:schemeClr val="tx1"/>
                </a:solidFill>
                <a:latin typeface="+mn-lt"/>
                <a:ea typeface="+mn-ea"/>
                <a:cs typeface="+mn-cs"/>
              </a:rPr>
              <a:t> video retrieved 9/22/2013 from </a:t>
            </a:r>
            <a:r>
              <a:rPr lang="en-US" sz="1200" u="sng" kern="1200" dirty="0" smtClean="0">
                <a:solidFill>
                  <a:schemeClr val="tx1"/>
                </a:solidFill>
                <a:latin typeface="+mn-lt"/>
                <a:ea typeface="+mn-ea"/>
                <a:cs typeface="+mn-cs"/>
                <a:hlinkClick r:id="rId4"/>
              </a:rPr>
              <a:t>http://www.youtube.com/watch?v=FVPObsL5geU</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773F6BF-E67A-4667-B06A-B8DC6CB5579E}" type="slidenum">
              <a:rPr lang="en-US" smtClean="0"/>
              <a:pPr>
                <a:defRPr/>
              </a:pPr>
              <a:t>17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5CBDC9-11D3-487F-9AF6-33FE934FEAA0}"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C72EA9E-67F4-4619-AECF-3CCC5B98176C}" type="datetimeFigureOut">
              <a:rPr lang="en-US"/>
              <a:pPr>
                <a:defRPr/>
              </a:pPr>
              <a:t>12/31/2013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5859C-043E-4383-8847-E5BCC66D333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20BC95-7A32-4834-9F8C-DA273AEC1C98}" type="datetimeFigureOut">
              <a:rPr lang="en-US"/>
              <a:pPr>
                <a:defRPr/>
              </a:pPr>
              <a:t>12/31/2013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DAD31E-7DE1-46EC-85F9-FF8E5542E81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7912F4-35E8-4BDC-99EF-4F1905EBCDF5}" type="datetimeFigureOut">
              <a:rPr lang="en-US"/>
              <a:pPr>
                <a:defRPr/>
              </a:pPr>
              <a:t>12/31/2013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D1A778-A563-4217-A609-2629B980010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43CCDC3-4BBE-4D71-8ACF-8073D213BA15}" type="datetimeFigureOut">
              <a:rPr lang="en-US"/>
              <a:pPr>
                <a:defRPr/>
              </a:pPr>
              <a:t>12/31/2013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71BFD3-0D52-4609-A35B-5D694558B71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E438D0-B4D4-40F3-81E7-9D77EBE1C061}" type="datetimeFigureOut">
              <a:rPr lang="en-US"/>
              <a:pPr>
                <a:defRPr/>
              </a:pPr>
              <a:t>12/31/2013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CD566F-FAC8-4CC4-A73A-A746CB1F0FE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62D9862-C789-4726-ADAC-11BC093179AB}" type="datetimeFigureOut">
              <a:rPr lang="en-US"/>
              <a:pPr>
                <a:defRPr/>
              </a:pPr>
              <a:t>12/31/2013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907FEA-2652-466E-9B93-D787D76C23A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CE798C0-D7B0-40C9-A02D-338FBBDEEA5C}" type="datetimeFigureOut">
              <a:rPr lang="en-US"/>
              <a:pPr>
                <a:defRPr/>
              </a:pPr>
              <a:t>12/31/2013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E80AD7-FE70-4483-B49C-C7C3D428FE8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69A7883-2B34-4A5C-A649-037C8B215409}" type="datetimeFigureOut">
              <a:rPr lang="en-US"/>
              <a:pPr>
                <a:defRPr/>
              </a:pPr>
              <a:t>12/31/2013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65588E2-1B85-44E6-A646-BC3AE264F58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4FB0EA-D293-45A0-8E0A-48EEAB818029}" type="datetimeFigureOut">
              <a:rPr lang="en-US"/>
              <a:pPr>
                <a:defRPr/>
              </a:pPr>
              <a:t>12/31/2013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4ADE0A-021F-4217-851B-67236D6AAF2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2498BE-B127-4AFD-8B4E-E65FD3B4858E}" type="datetimeFigureOut">
              <a:rPr lang="en-US"/>
              <a:pPr>
                <a:defRPr/>
              </a:pPr>
              <a:t>12/31/2013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A91E23-E13C-4243-B005-4729222F2AF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CEFD90-1948-4EB2-BCA2-218CDA69F50B}" type="datetimeFigureOut">
              <a:rPr lang="en-US"/>
              <a:pPr>
                <a:defRPr/>
              </a:pPr>
              <a:t>12/31/2013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DF4ACF-05A8-45C9-8EEF-CD279CC7961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E507068-8B56-43C3-87F1-75B180C13B90}" type="datetimeFigureOut">
              <a:rPr lang="en-US"/>
              <a:pPr>
                <a:defRPr/>
              </a:pPr>
              <a:t>12/31/2013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D5FB8A93-4C54-4CDD-AD6F-E634F8B3F54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entury Gothic" pitchFamily="34" charset="0"/>
        </a:defRPr>
      </a:lvl2pPr>
      <a:lvl3pPr algn="ctr" rtl="0" fontAlgn="base">
        <a:spcBef>
          <a:spcPct val="0"/>
        </a:spcBef>
        <a:spcAft>
          <a:spcPct val="0"/>
        </a:spcAft>
        <a:defRPr sz="4400">
          <a:solidFill>
            <a:schemeClr val="tx1"/>
          </a:solidFill>
          <a:latin typeface="Century Gothic" pitchFamily="34" charset="0"/>
        </a:defRPr>
      </a:lvl3pPr>
      <a:lvl4pPr algn="ctr" rtl="0" fontAlgn="base">
        <a:spcBef>
          <a:spcPct val="0"/>
        </a:spcBef>
        <a:spcAft>
          <a:spcPct val="0"/>
        </a:spcAft>
        <a:defRPr sz="4400">
          <a:solidFill>
            <a:schemeClr val="tx1"/>
          </a:solidFill>
          <a:latin typeface="Century Gothic" pitchFamily="34" charset="0"/>
        </a:defRPr>
      </a:lvl4pPr>
      <a:lvl5pPr algn="ctr" rtl="0" fontAlgn="base">
        <a:spcBef>
          <a:spcPct val="0"/>
        </a:spcBef>
        <a:spcAft>
          <a:spcPct val="0"/>
        </a:spcAft>
        <a:defRPr sz="4400">
          <a:solidFill>
            <a:schemeClr val="tx1"/>
          </a:solidFill>
          <a:latin typeface="Century Gothic" pitchFamily="34" charset="0"/>
        </a:defRPr>
      </a:lvl5pPr>
      <a:lvl6pPr marL="457200" algn="ctr" rtl="0" fontAlgn="base">
        <a:spcBef>
          <a:spcPct val="0"/>
        </a:spcBef>
        <a:spcAft>
          <a:spcPct val="0"/>
        </a:spcAft>
        <a:defRPr sz="4400">
          <a:solidFill>
            <a:schemeClr val="tx1"/>
          </a:solidFill>
          <a:latin typeface="Century Gothic" pitchFamily="34" charset="0"/>
        </a:defRPr>
      </a:lvl6pPr>
      <a:lvl7pPr marL="914400" algn="ctr" rtl="0" fontAlgn="base">
        <a:spcBef>
          <a:spcPct val="0"/>
        </a:spcBef>
        <a:spcAft>
          <a:spcPct val="0"/>
        </a:spcAft>
        <a:defRPr sz="4400">
          <a:solidFill>
            <a:schemeClr val="tx1"/>
          </a:solidFill>
          <a:latin typeface="Century Gothic" pitchFamily="34" charset="0"/>
        </a:defRPr>
      </a:lvl7pPr>
      <a:lvl8pPr marL="1371600" algn="ctr" rtl="0" fontAlgn="base">
        <a:spcBef>
          <a:spcPct val="0"/>
        </a:spcBef>
        <a:spcAft>
          <a:spcPct val="0"/>
        </a:spcAft>
        <a:defRPr sz="4400">
          <a:solidFill>
            <a:schemeClr val="tx1"/>
          </a:solidFill>
          <a:latin typeface="Century Gothic" pitchFamily="34" charset="0"/>
        </a:defRPr>
      </a:lvl8pPr>
      <a:lvl9pPr marL="1828800" algn="ctr" rtl="0" fontAlgn="base">
        <a:spcBef>
          <a:spcPct val="0"/>
        </a:spcBef>
        <a:spcAft>
          <a:spcPct val="0"/>
        </a:spcAft>
        <a:defRPr sz="4400">
          <a:solidFill>
            <a:schemeClr val="tx1"/>
          </a:solidFill>
          <a:latin typeface="Century Gothic"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nasa.gov/audience/forkids/kidsclub/flash/index.html"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shuttle%20launch.wmv" TargetMode="Externa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9.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Georgia.wmv" TargetMode="External"/><Relationship Id="rId5" Type="http://schemas.openxmlformats.org/officeDocument/2006/relationships/image" Target="../media/image41.png"/><Relationship Id="rId4" Type="http://schemas.openxmlformats.org/officeDocument/2006/relationships/image" Target="../media/image40.wmf"/></Relationships>
</file>

<file path=ppt/slides/_rels/slide1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video" Target="file:///E:\US%20Regions%20Tour\2%20southeast\region%20tour%20powerpoint\Myrtle%20Beach.wmv" TargetMode="External"/><Relationship Id="rId1" Type="http://schemas.openxmlformats.org/officeDocument/2006/relationships/video" Target="file:///E:\US%20Regions%20Tour\2%20southeast\region%20tour%20powerpoint\South%20Carolina.wmv" TargetMode="External"/><Relationship Id="rId6" Type="http://schemas.openxmlformats.org/officeDocument/2006/relationships/image" Target="../media/image44.png"/><Relationship Id="rId5" Type="http://schemas.openxmlformats.org/officeDocument/2006/relationships/image" Target="../media/image40.wmf"/><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7.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video" Target="file:///E:\US%20Regions%20Tour\2%20southeast\region%20tour%20powerpoint\Cherokee%20NC.wmv" TargetMode="External"/><Relationship Id="rId1" Type="http://schemas.openxmlformats.org/officeDocument/2006/relationships/video" Target="file:///E:\US%20Regions%20Tour\2%20southeast\region%20tour%20powerpoint\North%20Carolina.wmv" TargetMode="External"/><Relationship Id="rId6" Type="http://schemas.openxmlformats.org/officeDocument/2006/relationships/image" Target="../media/image48.png"/><Relationship Id="rId5" Type="http://schemas.openxmlformats.org/officeDocument/2006/relationships/image" Target="../media/image40.wmf"/><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kids.nationalgeographic.com/kids/games/interactiveadventures/john-smith/" TargetMode="Externa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coal%20mining.wm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dorsey%20working%20in%20coal%20mine%201966.wmv" TargetMode="Externa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image" Target="../media/image13.wmf"/><Relationship Id="rId3" Type="http://schemas.openxmlformats.org/officeDocument/2006/relationships/image" Target="../media/image3.wmf"/><Relationship Id="rId7" Type="http://schemas.openxmlformats.org/officeDocument/2006/relationships/image" Target="../media/image7.wmf"/><Relationship Id="rId12" Type="http://schemas.openxmlformats.org/officeDocument/2006/relationships/image" Target="../media/image12.w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wmf"/><Relationship Id="rId11" Type="http://schemas.openxmlformats.org/officeDocument/2006/relationships/image" Target="../media/image11.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image" Target="../media/image4.wmf"/><Relationship Id="rId9" Type="http://schemas.openxmlformats.org/officeDocument/2006/relationships/image" Target="../media/image9.wmf"/><Relationship Id="rId14" Type="http://schemas.openxmlformats.org/officeDocument/2006/relationships/image" Target="../media/image14.wmf"/></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4.xml"/><Relationship Id="rId7" Type="http://schemas.openxmlformats.org/officeDocument/2006/relationships/image" Target="../media/image72.png"/><Relationship Id="rId2" Type="http://schemas.openxmlformats.org/officeDocument/2006/relationships/audio" Target="file:///E:\US%20Regions%20Tour\2%20southeast\region%20tour%20powerpoint\Bluegrass_%20Salt%20Creek.mp3" TargetMode="External"/><Relationship Id="rId1" Type="http://schemas.openxmlformats.org/officeDocument/2006/relationships/video" Target="file:///E:\US%20Regions%20Tour\2%20southeast\region%20tour%20powerpoint\bluegrass.wmv" TargetMode="External"/><Relationship Id="rId6" Type="http://schemas.openxmlformats.org/officeDocument/2006/relationships/image" Target="../media/image71.jpeg"/><Relationship Id="rId5" Type="http://schemas.openxmlformats.org/officeDocument/2006/relationships/hyperlink" Target="http://www.youtube.com/watch?v=yybS0_mqmQA&amp;NR=1" TargetMode="External"/><Relationship Id="rId4" Type="http://schemas.openxmlformats.org/officeDocument/2006/relationships/image" Target="../media/image70.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Kentucky.wmv" TargetMode="External"/><Relationship Id="rId5" Type="http://schemas.openxmlformats.org/officeDocument/2006/relationships/image" Target="../media/image48.png"/><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youtube.com/watch?v=5S97u7gszS4&amp;feature=related"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3.jpeg"/><Relationship Id="rId2" Type="http://schemas.openxmlformats.org/officeDocument/2006/relationships/slideLayout" Target="../slideLayouts/slideLayout4.xml"/><Relationship Id="rId1" Type="http://schemas.openxmlformats.org/officeDocument/2006/relationships/audio" Target="file:///E:\US%20Regions%20Tour\2%20southeast\region%20tour%20powerpoint\Delta%20Blues_%20Low%20Life%20Street%20Blues.mp3" TargetMode="External"/><Relationship Id="rId6" Type="http://schemas.openxmlformats.org/officeDocument/2006/relationships/image" Target="../media/image82.jpeg"/><Relationship Id="rId5" Type="http://schemas.openxmlformats.org/officeDocument/2006/relationships/hyperlink" Target="http://www.youtube.com/watch?v=wQV6kICLqoM&amp;feature=related" TargetMode="Externa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Arkansas.wmv" TargetMode="External"/><Relationship Id="rId5" Type="http://schemas.openxmlformats.org/officeDocument/2006/relationships/image" Target="../media/image86.png"/><Relationship Id="rId4" Type="http://schemas.openxmlformats.org/officeDocument/2006/relationships/image" Target="../media/image40.wmf"/></Relationships>
</file>

<file path=ppt/slides/_rels/slide39.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steamboat%20sailing.wm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steamboat%20willie%20short.wmv" TargetMode="External"/><Relationship Id="rId5" Type="http://schemas.openxmlformats.org/officeDocument/2006/relationships/image" Target="../media/image93.jpe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mardi%20gras%20edited.wmv" TargetMode="Externa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00.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jazz.wmv" TargetMode="External"/><Relationship Id="rId6" Type="http://schemas.openxmlformats.org/officeDocument/2006/relationships/image" Target="../media/image99.jpeg"/><Relationship Id="rId5" Type="http://schemas.openxmlformats.org/officeDocument/2006/relationships/image" Target="../media/image94.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offshore%20oil%20rig.wmv" TargetMode="External"/><Relationship Id="rId5" Type="http://schemas.openxmlformats.org/officeDocument/2006/relationships/image" Target="../media/image104.pn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 Id="rId5" Type="http://schemas.openxmlformats.org/officeDocument/2006/relationships/image" Target="../media/image108.jpeg"/><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natchez%20mississippi.wmv" TargetMode="External"/><Relationship Id="rId5" Type="http://schemas.openxmlformats.org/officeDocument/2006/relationships/image" Target="../media/image114.png"/><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story%20of%20cotton%20edited.wmv" TargetMode="Externa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mlk%20jr%20speech.wmv" TargetMode="Externa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video" Target="file:///E:\US%20Regions%20Tour\2%20southeast\region%20tour%20powerpoint\everglades%20airboat%20ride.wmv" TargetMode="Externa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0000"/>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1100" y="152400"/>
            <a:ext cx="6781800" cy="2133599"/>
          </a:xfrm>
          <a:sp3d/>
        </p:spPr>
        <p:txBody>
          <a:bodyPr rtlCol="0">
            <a:normAutofit/>
          </a:bodyPr>
          <a:lstStyle/>
          <a:p>
            <a:pPr fontAlgn="auto">
              <a:spcAft>
                <a:spcPts val="0"/>
              </a:spcAft>
              <a:defRPr/>
            </a:pPr>
            <a:r>
              <a:rPr lang="en-US" b="1" dirty="0" smtClean="0">
                <a:solidFill>
                  <a:schemeClr val="accent5">
                    <a:lumMod val="75000"/>
                  </a:schemeClr>
                </a:solidFill>
                <a:effectLst>
                  <a:outerShdw blurRad="38100" dist="38100" dir="2700000" algn="tl">
                    <a:srgbClr val="000000">
                      <a:alpha val="43137"/>
                    </a:srgbClr>
                  </a:outerShdw>
                </a:effectLst>
              </a:rPr>
              <a:t>A Boat &amp; Bus</a:t>
            </a:r>
            <a:br>
              <a:rPr lang="en-US" b="1" dirty="0" smtClean="0">
                <a:solidFill>
                  <a:schemeClr val="accent5">
                    <a:lumMod val="75000"/>
                  </a:schemeClr>
                </a:solidFill>
                <a:effectLst>
                  <a:outerShdw blurRad="38100" dist="38100" dir="2700000" algn="tl">
                    <a:srgbClr val="000000">
                      <a:alpha val="43137"/>
                    </a:srgbClr>
                  </a:outerShdw>
                </a:effectLst>
              </a:rPr>
            </a:br>
            <a:r>
              <a:rPr lang="en-US" b="1" dirty="0" smtClean="0">
                <a:solidFill>
                  <a:schemeClr val="accent5">
                    <a:lumMod val="75000"/>
                  </a:schemeClr>
                </a:solidFill>
                <a:effectLst>
                  <a:outerShdw blurRad="38100" dist="38100" dir="2700000" algn="tl">
                    <a:srgbClr val="000000">
                      <a:alpha val="43137"/>
                    </a:srgbClr>
                  </a:outerShdw>
                </a:effectLst>
              </a:rPr>
              <a:t>Tour of the Southeast</a:t>
            </a:r>
            <a:endParaRPr lang="en-US" b="1" dirty="0">
              <a:solidFill>
                <a:schemeClr val="accent5">
                  <a:lumMod val="75000"/>
                </a:schemeClr>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cstate="print"/>
          <a:srcRect l="22268" t="40404" r="21649" b="6263"/>
          <a:stretch>
            <a:fillRect/>
          </a:stretch>
        </p:blipFill>
        <p:spPr bwMode="auto">
          <a:xfrm>
            <a:off x="2358044" y="2057400"/>
            <a:ext cx="4427912" cy="4297680"/>
          </a:xfrm>
          <a:prstGeom prst="rect">
            <a:avLst/>
          </a:prstGeom>
          <a:ln>
            <a:noFill/>
          </a:ln>
          <a:effectLst>
            <a:softEdge rad="112500"/>
          </a:effectLst>
        </p:spPr>
      </p:pic>
      <p:sp>
        <p:nvSpPr>
          <p:cNvPr id="14340" name="TextBox 3"/>
          <p:cNvSpPr txBox="1">
            <a:spLocks noChangeArrowheads="1"/>
          </p:cNvSpPr>
          <p:nvPr/>
        </p:nvSpPr>
        <p:spPr bwMode="auto">
          <a:xfrm>
            <a:off x="0" y="6581775"/>
            <a:ext cx="4267200" cy="276225"/>
          </a:xfrm>
          <a:prstGeom prst="rect">
            <a:avLst/>
          </a:prstGeom>
          <a:noFill/>
          <a:ln w="9525">
            <a:noFill/>
            <a:miter lim="800000"/>
            <a:headEnd/>
            <a:tailEnd/>
          </a:ln>
        </p:spPr>
        <p:txBody>
          <a:bodyPr>
            <a:spAutoFit/>
          </a:bodyPr>
          <a:lstStyle/>
          <a:p>
            <a:r>
              <a:rPr lang="en-US" sz="1200" dirty="0">
                <a:latin typeface="Century Gothic" pitchFamily="34" charset="0"/>
              </a:rPr>
              <a:t>PowerPoint presentation by Mrs. LeFave </a:t>
            </a:r>
            <a:r>
              <a:rPr lang="en-US" sz="1200">
                <a:latin typeface="Century Gothic" pitchFamily="34" charset="0"/>
              </a:rPr>
              <a:t>&amp; </a:t>
            </a:r>
            <a:r>
              <a:rPr lang="en-US" sz="1200" smtClean="0">
                <a:latin typeface="Century Gothic" pitchFamily="34" charset="0"/>
              </a:rPr>
              <a:t>Mrs</a:t>
            </a:r>
            <a:r>
              <a:rPr lang="en-US" sz="1200" dirty="0">
                <a:latin typeface="Century Gothic" pitchFamily="34" charset="0"/>
              </a:rPr>
              <a:t>. </a:t>
            </a:r>
            <a:r>
              <a:rPr lang="en-US" sz="1200" dirty="0" smtClean="0">
                <a:latin typeface="Century Gothic" pitchFamily="34" charset="0"/>
              </a:rPr>
              <a:t>Daniels</a:t>
            </a:r>
            <a:endParaRPr lang="en-US" sz="1200" dirty="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Kennedy Space Center…</a:t>
            </a:r>
            <a:endParaRPr lang="en-US" b="1" dirty="0">
              <a:solidFill>
                <a:schemeClr val="accent5">
                  <a:lumMod val="75000"/>
                </a:schemeClr>
              </a:solidFill>
            </a:endParaRPr>
          </a:p>
        </p:txBody>
      </p:sp>
      <p:pic>
        <p:nvPicPr>
          <p:cNvPr id="2765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2: Kennedy Space Center at Cape Canaveral, Florida</a:t>
            </a:r>
            <a:endParaRPr lang="en-US" b="1" dirty="0">
              <a:solidFill>
                <a:schemeClr val="accent5">
                  <a:lumMod val="75000"/>
                </a:schemeClr>
              </a:solidFill>
            </a:endParaRPr>
          </a:p>
        </p:txBody>
      </p:sp>
      <p:sp>
        <p:nvSpPr>
          <p:cNvPr id="28674" name="Content Placeholder 2"/>
          <p:cNvSpPr>
            <a:spLocks noGrp="1"/>
          </p:cNvSpPr>
          <p:nvPr>
            <p:ph sz="half" idx="1"/>
          </p:nvPr>
        </p:nvSpPr>
        <p:spPr>
          <a:xfrm>
            <a:off x="304800" y="1600200"/>
            <a:ext cx="2895600" cy="5257800"/>
          </a:xfrm>
        </p:spPr>
        <p:txBody>
          <a:bodyPr/>
          <a:lstStyle/>
          <a:p>
            <a:pPr marL="0" indent="0">
              <a:buFont typeface="Arial" charset="0"/>
              <a:buNone/>
            </a:pPr>
            <a:r>
              <a:rPr lang="en-US" sz="2000" smtClean="0"/>
              <a:t>The Kennedy Space Center is a place in Florida where space shuttles can launch from. Launch means to take off or blast into space. Many tourists visit the Kennedy Space Center each year.  The first American astronaut was launched from the Kennedy Space Center in 1961.</a:t>
            </a:r>
          </a:p>
        </p:txBody>
      </p:sp>
      <p:pic>
        <p:nvPicPr>
          <p:cNvPr id="5" name="Picture 2" descr="http://t3.gstatic.com/images?q=tbn:ANd9GcRYPksDSy0u9xQPzHGxPoAb1XbhdwE__08gBV2BSagZPpjQw3Yh">
            <a:hlinkClick r:id="rId2"/>
          </p:cNvPr>
          <p:cNvPicPr>
            <a:picLocks noChangeAspect="1" noChangeArrowheads="1"/>
          </p:cNvPicPr>
          <p:nvPr/>
        </p:nvPicPr>
        <p:blipFill>
          <a:blip r:embed="rId3"/>
          <a:srcRect l="3192" r="3192"/>
          <a:stretch>
            <a:fillRect/>
          </a:stretch>
        </p:blipFill>
        <p:spPr bwMode="auto">
          <a:xfrm>
            <a:off x="3352800" y="2133600"/>
            <a:ext cx="4986338" cy="3803650"/>
          </a:xfrm>
          <a:prstGeom prst="rect">
            <a:avLst/>
          </a:prstGeom>
          <a:ln>
            <a:noFill/>
          </a:ln>
          <a:effectLst>
            <a:outerShdw blurRad="190500" algn="tl" rotWithShape="0">
              <a:srgbClr val="000000">
                <a:alpha val="70000"/>
              </a:srgbClr>
            </a:outerShdw>
          </a:effectLst>
        </p:spPr>
      </p:pic>
      <p:pic>
        <p:nvPicPr>
          <p:cNvPr id="6" name="Picture 4" descr="http://www.floridatix.co.uk/images/photos/Attractions/USA/kennedy-space-center/Large/kennedy-space-centre2.jpg"/>
          <p:cNvPicPr>
            <a:picLocks noChangeAspect="1" noChangeArrowheads="1"/>
          </p:cNvPicPr>
          <p:nvPr/>
        </p:nvPicPr>
        <p:blipFill>
          <a:blip r:embed="rId4"/>
          <a:srcRect l="10673" r="15372"/>
          <a:stretch>
            <a:fillRect/>
          </a:stretch>
        </p:blipFill>
        <p:spPr bwMode="auto">
          <a:xfrm rot="21000000">
            <a:off x="6978650" y="1512888"/>
            <a:ext cx="1792288" cy="1822450"/>
          </a:xfrm>
          <a:prstGeom prst="rect">
            <a:avLst/>
          </a:prstGeom>
          <a:ln>
            <a:noFill/>
          </a:ln>
          <a:effectLst>
            <a:outerShdw blurRad="190500" algn="tl" rotWithShape="0">
              <a:srgbClr val="000000">
                <a:alpha val="70000"/>
              </a:srgbClr>
            </a:outerShdw>
          </a:effectLst>
        </p:spPr>
      </p:pic>
      <p:pic>
        <p:nvPicPr>
          <p:cNvPr id="7" name="Picture 6" descr="http://t0.gstatic.com/images?q=tbn:ANd9GcRpbONmsIcMyxv4JTUvaMoHkWVQEel_lkPzuUNu_dkfi7e6YIk0VA"/>
          <p:cNvPicPr>
            <a:picLocks noChangeAspect="1" noChangeArrowheads="1"/>
          </p:cNvPicPr>
          <p:nvPr/>
        </p:nvPicPr>
        <p:blipFill>
          <a:blip r:embed="rId5"/>
          <a:srcRect t="3816"/>
          <a:stretch>
            <a:fillRect/>
          </a:stretch>
        </p:blipFill>
        <p:spPr bwMode="auto">
          <a:xfrm rot="21000000">
            <a:off x="3025775" y="4641850"/>
            <a:ext cx="1295400" cy="1879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2: Kennedy Space Center at Cape Canaveral, Florida</a:t>
            </a:r>
            <a:endParaRPr lang="en-US" b="1" dirty="0">
              <a:solidFill>
                <a:schemeClr val="accent5">
                  <a:lumMod val="75000"/>
                </a:schemeClr>
              </a:solidFill>
            </a:endParaRPr>
          </a:p>
        </p:txBody>
      </p:sp>
      <p:pic>
        <p:nvPicPr>
          <p:cNvPr id="9" name="shuttle launch.wmv">
            <a:hlinkClick r:id="" action="ppaction://media"/>
          </p:cNvPr>
          <p:cNvPicPr>
            <a:picLocks noGrp="1" noRot="1" noChangeAspect="1"/>
          </p:cNvPicPr>
          <p:nvPr>
            <p:ph sz="half" idx="1"/>
            <a:videoFile r:link="rId1"/>
          </p:nvPr>
        </p:nvPicPr>
        <p:blipFill>
          <a:blip r:embed="rId3"/>
          <a:srcRect/>
          <a:stretch>
            <a:fillRect/>
          </a:stretch>
        </p:blipFill>
        <p:spPr>
          <a:xfrm>
            <a:off x="2182813" y="1524000"/>
            <a:ext cx="5665787" cy="4249738"/>
          </a:xfrm>
        </p:spPr>
      </p:pic>
      <p:sp>
        <p:nvSpPr>
          <p:cNvPr id="29699" name="Rectangle 9"/>
          <p:cNvSpPr>
            <a:spLocks noChangeArrowheads="1"/>
          </p:cNvSpPr>
          <p:nvPr/>
        </p:nvSpPr>
        <p:spPr bwMode="auto">
          <a:xfrm>
            <a:off x="1485900" y="6019800"/>
            <a:ext cx="6172200" cy="708025"/>
          </a:xfrm>
          <a:prstGeom prst="rect">
            <a:avLst/>
          </a:prstGeom>
          <a:noFill/>
          <a:ln w="9525">
            <a:noFill/>
            <a:miter lim="800000"/>
            <a:headEnd/>
            <a:tailEnd/>
          </a:ln>
        </p:spPr>
        <p:txBody>
          <a:bodyPr>
            <a:spAutoFit/>
          </a:bodyPr>
          <a:lstStyle/>
          <a:p>
            <a:pPr algn="ctr"/>
            <a:r>
              <a:rPr lang="en-US" sz="2000">
                <a:latin typeface="Century Gothic" pitchFamily="34" charset="0"/>
              </a:rPr>
              <a:t>Let’s Watch the Shuttle Discovery’s Last Launch from Cape Canaveral on February 24, 2011…</a:t>
            </a:r>
          </a:p>
        </p:txBody>
      </p:sp>
      <p:sp>
        <p:nvSpPr>
          <p:cNvPr id="29700" name="TextBox 10"/>
          <p:cNvSpPr txBox="1">
            <a:spLocks noChangeArrowheads="1"/>
          </p:cNvSpPr>
          <p:nvPr/>
        </p:nvSpPr>
        <p:spPr bwMode="auto">
          <a:xfrm>
            <a:off x="3602038" y="5773738"/>
            <a:ext cx="2825750" cy="246062"/>
          </a:xfrm>
          <a:prstGeom prst="rect">
            <a:avLst/>
          </a:prstGeom>
          <a:noFill/>
          <a:ln w="9525">
            <a:noFill/>
            <a:miter lim="800000"/>
            <a:headEnd/>
            <a:tailEnd/>
          </a:ln>
        </p:spPr>
        <p:txBody>
          <a:bodyPr>
            <a:spAutoFit/>
          </a:bodyPr>
          <a:lstStyle/>
          <a:p>
            <a:pPr algn="ctr"/>
            <a:r>
              <a:rPr lang="en-US" sz="1000" dirty="0">
                <a:latin typeface="Century Gothic" pitchFamily="34" charset="0"/>
              </a:rPr>
              <a:t>Shuttle Discovery launch video (4:38)</a:t>
            </a:r>
          </a:p>
        </p:txBody>
      </p:sp>
      <p:grpSp>
        <p:nvGrpSpPr>
          <p:cNvPr id="29701" name="Group 12"/>
          <p:cNvGrpSpPr>
            <a:grpSpLocks/>
          </p:cNvGrpSpPr>
          <p:nvPr/>
        </p:nvGrpSpPr>
        <p:grpSpPr bwMode="auto">
          <a:xfrm>
            <a:off x="747713" y="2057400"/>
            <a:ext cx="1457325" cy="3429000"/>
            <a:chOff x="304800" y="2133600"/>
            <a:chExt cx="1457325" cy="3429000"/>
          </a:xfrm>
        </p:grpSpPr>
        <p:sp>
          <p:nvSpPr>
            <p:cNvPr id="12" name="Freeform 11"/>
            <p:cNvSpPr/>
            <p:nvPr/>
          </p:nvSpPr>
          <p:spPr>
            <a:xfrm>
              <a:off x="352425" y="2728913"/>
              <a:ext cx="1323975" cy="2090737"/>
            </a:xfrm>
            <a:custGeom>
              <a:avLst/>
              <a:gdLst>
                <a:gd name="connsiteX0" fmla="*/ 428625 w 1323975"/>
                <a:gd name="connsiteY0" fmla="*/ 66675 h 2090737"/>
                <a:gd name="connsiteX1" fmla="*/ 342900 w 1323975"/>
                <a:gd name="connsiteY1" fmla="*/ 238125 h 2090737"/>
                <a:gd name="connsiteX2" fmla="*/ 338138 w 1323975"/>
                <a:gd name="connsiteY2" fmla="*/ 1166812 h 2090737"/>
                <a:gd name="connsiteX3" fmla="*/ 28575 w 1323975"/>
                <a:gd name="connsiteY3" fmla="*/ 1566862 h 2090737"/>
                <a:gd name="connsiteX4" fmla="*/ 0 w 1323975"/>
                <a:gd name="connsiteY4" fmla="*/ 1719262 h 2090737"/>
                <a:gd name="connsiteX5" fmla="*/ 342900 w 1323975"/>
                <a:gd name="connsiteY5" fmla="*/ 1762125 h 2090737"/>
                <a:gd name="connsiteX6" fmla="*/ 280988 w 1323975"/>
                <a:gd name="connsiteY6" fmla="*/ 1871662 h 2090737"/>
                <a:gd name="connsiteX7" fmla="*/ 266700 w 1323975"/>
                <a:gd name="connsiteY7" fmla="*/ 1957387 h 2090737"/>
                <a:gd name="connsiteX8" fmla="*/ 342900 w 1323975"/>
                <a:gd name="connsiteY8" fmla="*/ 1919287 h 2090737"/>
                <a:gd name="connsiteX9" fmla="*/ 342900 w 1323975"/>
                <a:gd name="connsiteY9" fmla="*/ 1985962 h 2090737"/>
                <a:gd name="connsiteX10" fmla="*/ 290513 w 1323975"/>
                <a:gd name="connsiteY10" fmla="*/ 2090737 h 2090737"/>
                <a:gd name="connsiteX11" fmla="*/ 552450 w 1323975"/>
                <a:gd name="connsiteY11" fmla="*/ 2085975 h 2090737"/>
                <a:gd name="connsiteX12" fmla="*/ 504825 w 1323975"/>
                <a:gd name="connsiteY12" fmla="*/ 1895475 h 2090737"/>
                <a:gd name="connsiteX13" fmla="*/ 900113 w 1323975"/>
                <a:gd name="connsiteY13" fmla="*/ 1828800 h 2090737"/>
                <a:gd name="connsiteX14" fmla="*/ 895350 w 1323975"/>
                <a:gd name="connsiteY14" fmla="*/ 1971675 h 2090737"/>
                <a:gd name="connsiteX15" fmla="*/ 852488 w 1323975"/>
                <a:gd name="connsiteY15" fmla="*/ 2081212 h 2090737"/>
                <a:gd name="connsiteX16" fmla="*/ 1119188 w 1323975"/>
                <a:gd name="connsiteY16" fmla="*/ 2090737 h 2090737"/>
                <a:gd name="connsiteX17" fmla="*/ 1085850 w 1323975"/>
                <a:gd name="connsiteY17" fmla="*/ 1981200 h 2090737"/>
                <a:gd name="connsiteX18" fmla="*/ 1095375 w 1323975"/>
                <a:gd name="connsiteY18" fmla="*/ 1671637 h 2090737"/>
                <a:gd name="connsiteX19" fmla="*/ 1323975 w 1323975"/>
                <a:gd name="connsiteY19" fmla="*/ 1604962 h 2090737"/>
                <a:gd name="connsiteX20" fmla="*/ 1290638 w 1323975"/>
                <a:gd name="connsiteY20" fmla="*/ 1395412 h 2090737"/>
                <a:gd name="connsiteX21" fmla="*/ 1090613 w 1323975"/>
                <a:gd name="connsiteY21" fmla="*/ 1190625 h 2090737"/>
                <a:gd name="connsiteX22" fmla="*/ 1095375 w 1323975"/>
                <a:gd name="connsiteY22" fmla="*/ 238125 h 2090737"/>
                <a:gd name="connsiteX23" fmla="*/ 1014413 w 1323975"/>
                <a:gd name="connsiteY23" fmla="*/ 0 h 2090737"/>
                <a:gd name="connsiteX24" fmla="*/ 985838 w 1323975"/>
                <a:gd name="connsiteY24" fmla="*/ 0 h 2090737"/>
                <a:gd name="connsiteX25" fmla="*/ 971550 w 1323975"/>
                <a:gd name="connsiteY25" fmla="*/ 19050 h 2090737"/>
                <a:gd name="connsiteX26" fmla="*/ 942975 w 1323975"/>
                <a:gd name="connsiteY26" fmla="*/ 90487 h 2090737"/>
                <a:gd name="connsiteX27" fmla="*/ 457200 w 1323975"/>
                <a:gd name="connsiteY27" fmla="*/ 123825 h 2090737"/>
                <a:gd name="connsiteX28" fmla="*/ 428625 w 1323975"/>
                <a:gd name="connsiteY28" fmla="*/ 66675 h 209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23975" h="2090737">
                  <a:moveTo>
                    <a:pt x="428625" y="66675"/>
                  </a:moveTo>
                  <a:lnTo>
                    <a:pt x="342900" y="238125"/>
                  </a:lnTo>
                  <a:cubicBezTo>
                    <a:pt x="341313" y="547687"/>
                    <a:pt x="339725" y="857250"/>
                    <a:pt x="338138" y="1166812"/>
                  </a:cubicBezTo>
                  <a:lnTo>
                    <a:pt x="28575" y="1566862"/>
                  </a:lnTo>
                  <a:lnTo>
                    <a:pt x="0" y="1719262"/>
                  </a:lnTo>
                  <a:lnTo>
                    <a:pt x="342900" y="1762125"/>
                  </a:lnTo>
                  <a:lnTo>
                    <a:pt x="280988" y="1871662"/>
                  </a:lnTo>
                  <a:lnTo>
                    <a:pt x="266700" y="1957387"/>
                  </a:lnTo>
                  <a:lnTo>
                    <a:pt x="342900" y="1919287"/>
                  </a:lnTo>
                  <a:lnTo>
                    <a:pt x="342900" y="1985962"/>
                  </a:lnTo>
                  <a:lnTo>
                    <a:pt x="290513" y="2090737"/>
                  </a:lnTo>
                  <a:lnTo>
                    <a:pt x="552450" y="2085975"/>
                  </a:lnTo>
                  <a:lnTo>
                    <a:pt x="504825" y="1895475"/>
                  </a:lnTo>
                  <a:lnTo>
                    <a:pt x="900113" y="1828800"/>
                  </a:lnTo>
                  <a:lnTo>
                    <a:pt x="895350" y="1971675"/>
                  </a:lnTo>
                  <a:lnTo>
                    <a:pt x="852488" y="2081212"/>
                  </a:lnTo>
                  <a:lnTo>
                    <a:pt x="1119188" y="2090737"/>
                  </a:lnTo>
                  <a:lnTo>
                    <a:pt x="1085850" y="1981200"/>
                  </a:lnTo>
                  <a:lnTo>
                    <a:pt x="1095375" y="1671637"/>
                  </a:lnTo>
                  <a:lnTo>
                    <a:pt x="1323975" y="1604962"/>
                  </a:lnTo>
                  <a:lnTo>
                    <a:pt x="1290638" y="1395412"/>
                  </a:lnTo>
                  <a:lnTo>
                    <a:pt x="1090613" y="1190625"/>
                  </a:lnTo>
                  <a:cubicBezTo>
                    <a:pt x="1092200" y="873125"/>
                    <a:pt x="1093788" y="555625"/>
                    <a:pt x="1095375" y="238125"/>
                  </a:cubicBezTo>
                  <a:lnTo>
                    <a:pt x="1014413" y="0"/>
                  </a:lnTo>
                  <a:lnTo>
                    <a:pt x="985838" y="0"/>
                  </a:lnTo>
                  <a:lnTo>
                    <a:pt x="971550" y="19050"/>
                  </a:lnTo>
                  <a:lnTo>
                    <a:pt x="942975" y="90487"/>
                  </a:lnTo>
                  <a:lnTo>
                    <a:pt x="457200" y="123825"/>
                  </a:lnTo>
                  <a:lnTo>
                    <a:pt x="428625" y="666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9703" name="Picture 2" descr="space shuttl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4800" y="2133600"/>
              <a:ext cx="1457325" cy="3429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Activity: Build a Bubble-Powered Rocket</a:t>
            </a:r>
            <a:endParaRPr lang="en-US" b="1" dirty="0">
              <a:solidFill>
                <a:schemeClr val="accent5">
                  <a:lumMod val="75000"/>
                </a:schemeClr>
              </a:solidFill>
            </a:endParaRPr>
          </a:p>
        </p:txBody>
      </p:sp>
      <p:sp>
        <p:nvSpPr>
          <p:cNvPr id="13" name="Content Placeholder 12"/>
          <p:cNvSpPr>
            <a:spLocks noGrp="1"/>
          </p:cNvSpPr>
          <p:nvPr>
            <p:ph sz="half" idx="1"/>
          </p:nvPr>
        </p:nvSpPr>
        <p:spPr>
          <a:xfrm>
            <a:off x="304800" y="1600200"/>
            <a:ext cx="4191000" cy="5257800"/>
          </a:xfrm>
        </p:spPr>
        <p:txBody>
          <a:bodyPr rtlCol="0">
            <a:normAutofit/>
          </a:bodyPr>
          <a:lstStyle/>
          <a:p>
            <a:pPr marL="0" indent="0" fontAlgn="auto">
              <a:spcAft>
                <a:spcPts val="0"/>
              </a:spcAft>
              <a:buFont typeface="Arial" pitchFamily="34" charset="0"/>
              <a:buNone/>
              <a:defRPr/>
            </a:pPr>
            <a:r>
              <a:rPr lang="en-US" sz="2000" dirty="0" smtClean="0"/>
              <a:t>Build your own rocket using paper and fizzing tablets! Watch it lift off. How high does your rocket go?</a:t>
            </a:r>
          </a:p>
          <a:p>
            <a:pPr marL="0" indent="0" fontAlgn="auto">
              <a:spcAft>
                <a:spcPts val="0"/>
              </a:spcAft>
              <a:buFont typeface="Arial" pitchFamily="34" charset="0"/>
              <a:buNone/>
              <a:defRPr/>
            </a:pPr>
            <a:r>
              <a:rPr lang="en-US" sz="2000" b="1" dirty="0" smtClean="0">
                <a:solidFill>
                  <a:schemeClr val="accent2">
                    <a:lumMod val="75000"/>
                  </a:schemeClr>
                </a:solidFill>
              </a:rPr>
              <a:t>Make your rocket:</a:t>
            </a:r>
          </a:p>
          <a:p>
            <a:pPr marL="274320" indent="-274320" fontAlgn="auto">
              <a:spcAft>
                <a:spcPts val="0"/>
              </a:spcAft>
              <a:buFont typeface="+mj-lt"/>
              <a:buAutoNum type="arabicPeriod"/>
              <a:defRPr/>
            </a:pPr>
            <a:r>
              <a:rPr lang="en-US" sz="1600" dirty="0" smtClean="0"/>
              <a:t>Cut out all the paper pieces (nosecone and fins) for your rocket.</a:t>
            </a:r>
          </a:p>
          <a:p>
            <a:pPr marL="274320" indent="-274320" fontAlgn="auto">
              <a:spcAft>
                <a:spcPts val="0"/>
              </a:spcAft>
              <a:buFont typeface="+mj-lt"/>
              <a:buAutoNum type="arabicPeriod"/>
              <a:defRPr/>
            </a:pPr>
            <a:r>
              <a:rPr lang="en-US" sz="1600" dirty="0" smtClean="0"/>
              <a:t>Roll the paper circle into a cone and tape it to the bottom of the canister. The canister lid needs to sit on the ground to blast off.</a:t>
            </a:r>
          </a:p>
          <a:p>
            <a:pPr marL="274320" indent="-274320" fontAlgn="auto">
              <a:spcAft>
                <a:spcPts val="0"/>
              </a:spcAft>
              <a:buFont typeface="+mj-lt"/>
              <a:buAutoNum type="arabicPeriod"/>
              <a:defRPr/>
            </a:pPr>
            <a:r>
              <a:rPr lang="en-US" sz="1600" dirty="0" smtClean="0"/>
              <a:t>Tape fins to the canister, if you want.</a:t>
            </a:r>
          </a:p>
        </p:txBody>
      </p:sp>
      <p:pic>
        <p:nvPicPr>
          <p:cNvPr id="30723" name="Picture 4"/>
          <p:cNvPicPr>
            <a:picLocks noChangeAspect="1" noChangeArrowheads="1"/>
          </p:cNvPicPr>
          <p:nvPr/>
        </p:nvPicPr>
        <p:blipFill>
          <a:blip r:embed="rId2" cstate="print"/>
          <a:srcRect/>
          <a:stretch>
            <a:fillRect/>
          </a:stretch>
        </p:blipFill>
        <p:spPr bwMode="auto">
          <a:xfrm>
            <a:off x="4953000" y="914400"/>
            <a:ext cx="3505200" cy="1933575"/>
          </a:xfrm>
          <a:prstGeom prst="rect">
            <a:avLst/>
          </a:prstGeom>
          <a:noFill/>
          <a:ln w="9525">
            <a:noFill/>
            <a:miter lim="800000"/>
            <a:headEnd/>
            <a:tailEnd/>
          </a:ln>
        </p:spPr>
      </p:pic>
      <p:pic>
        <p:nvPicPr>
          <p:cNvPr id="30724" name="Picture 10" descr="rocket.gif"/>
          <p:cNvPicPr>
            <a:picLocks noChangeAspect="1"/>
          </p:cNvPicPr>
          <p:nvPr/>
        </p:nvPicPr>
        <p:blipFill>
          <a:blip r:embed="rId3">
            <a:lum contrast="-10000"/>
          </a:blip>
          <a:srcRect/>
          <a:stretch>
            <a:fillRect/>
          </a:stretch>
        </p:blipFill>
        <p:spPr bwMode="auto">
          <a:xfrm>
            <a:off x="1295400" y="5229225"/>
            <a:ext cx="2143125" cy="1552575"/>
          </a:xfrm>
          <a:prstGeom prst="rect">
            <a:avLst/>
          </a:prstGeom>
          <a:noFill/>
          <a:ln w="9525">
            <a:noFill/>
            <a:miter lim="800000"/>
            <a:headEnd/>
            <a:tailEnd/>
          </a:ln>
        </p:spPr>
      </p:pic>
      <p:sp>
        <p:nvSpPr>
          <p:cNvPr id="12" name="Content Placeholder 12"/>
          <p:cNvSpPr>
            <a:spLocks noGrp="1"/>
          </p:cNvSpPr>
          <p:nvPr>
            <p:ph sz="half" idx="1"/>
          </p:nvPr>
        </p:nvSpPr>
        <p:spPr>
          <a:xfrm>
            <a:off x="4724400" y="2819400"/>
            <a:ext cx="4191000" cy="4038600"/>
          </a:xfrm>
        </p:spPr>
        <p:txBody>
          <a:bodyPr rtlCol="0">
            <a:noAutofit/>
          </a:bodyPr>
          <a:lstStyle/>
          <a:p>
            <a:pPr marL="457200" indent="-457200" fontAlgn="auto">
              <a:spcAft>
                <a:spcPts val="0"/>
              </a:spcAft>
              <a:buFont typeface="Arial" pitchFamily="34" charset="0"/>
              <a:buNone/>
              <a:defRPr/>
            </a:pPr>
            <a:r>
              <a:rPr lang="en-US" sz="2000" b="1" dirty="0" smtClean="0">
                <a:solidFill>
                  <a:schemeClr val="accent2">
                    <a:lumMod val="75000"/>
                  </a:schemeClr>
                </a:solidFill>
              </a:rPr>
              <a:t>Blasting off:</a:t>
            </a:r>
          </a:p>
          <a:p>
            <a:pPr marL="274320" indent="-274320" fontAlgn="auto">
              <a:spcAft>
                <a:spcPts val="0"/>
              </a:spcAft>
              <a:buFont typeface="+mj-lt"/>
              <a:buAutoNum type="arabicPeriod"/>
              <a:defRPr/>
            </a:pPr>
            <a:r>
              <a:rPr lang="en-US" sz="1600" dirty="0" smtClean="0"/>
              <a:t>Put on eye protection. Or stand back!</a:t>
            </a:r>
          </a:p>
          <a:p>
            <a:pPr marL="274320" indent="-274320" fontAlgn="auto">
              <a:spcAft>
                <a:spcPts val="0"/>
              </a:spcAft>
              <a:buFont typeface="+mj-lt"/>
              <a:buAutoNum type="arabicPeriod"/>
              <a:defRPr/>
            </a:pPr>
            <a:r>
              <a:rPr lang="en-US" sz="1600" dirty="0" smtClean="0"/>
              <a:t>Turn the rocket upside down and remove the canister’s lid.</a:t>
            </a:r>
          </a:p>
          <a:p>
            <a:pPr marL="274320" indent="-274320" fontAlgn="auto">
              <a:spcAft>
                <a:spcPts val="0"/>
              </a:spcAft>
              <a:buFont typeface="+mj-lt"/>
              <a:buAutoNum type="arabicPeriod"/>
              <a:defRPr/>
            </a:pPr>
            <a:r>
              <a:rPr lang="en-US" sz="1600" dirty="0" smtClean="0"/>
              <a:t>Fill the canister 1/3 full of water.</a:t>
            </a:r>
          </a:p>
          <a:p>
            <a:pPr marL="457200" indent="-457200" fontAlgn="auto">
              <a:spcAft>
                <a:spcPts val="0"/>
              </a:spcAft>
              <a:buFont typeface="Arial" pitchFamily="34" charset="0"/>
              <a:buNone/>
              <a:defRPr/>
            </a:pPr>
            <a:r>
              <a:rPr lang="en-US" sz="2000" b="1" i="1" dirty="0" smtClean="0">
                <a:solidFill>
                  <a:schemeClr val="accent6">
                    <a:lumMod val="50000"/>
                  </a:schemeClr>
                </a:solidFill>
              </a:rPr>
              <a:t>Work quickly on the next steps!</a:t>
            </a:r>
          </a:p>
          <a:p>
            <a:pPr marL="274320" indent="-274320" fontAlgn="auto">
              <a:spcAft>
                <a:spcPts val="0"/>
              </a:spcAft>
              <a:buFont typeface="+mj-lt"/>
              <a:buAutoNum type="arabicPeriod" startAt="4"/>
              <a:defRPr/>
            </a:pPr>
            <a:r>
              <a:rPr lang="en-US" sz="1600" dirty="0" smtClean="0"/>
              <a:t>Drop 1/2 of a fizzing antacid tablet into the canister.</a:t>
            </a:r>
          </a:p>
          <a:p>
            <a:pPr marL="274320" indent="-274320" fontAlgn="auto">
              <a:spcAft>
                <a:spcPts val="0"/>
              </a:spcAft>
              <a:buFont typeface="+mj-lt"/>
              <a:buAutoNum type="arabicPeriod" startAt="4"/>
              <a:defRPr/>
            </a:pPr>
            <a:r>
              <a:rPr lang="en-US" sz="1600" dirty="0" smtClean="0"/>
              <a:t>Snap the lid on tight.</a:t>
            </a:r>
          </a:p>
          <a:p>
            <a:pPr marL="274320" indent="-274320" fontAlgn="auto">
              <a:spcAft>
                <a:spcPts val="0"/>
              </a:spcAft>
              <a:buFont typeface="+mj-lt"/>
              <a:buAutoNum type="arabicPeriod" startAt="4"/>
              <a:defRPr/>
            </a:pPr>
            <a:r>
              <a:rPr lang="en-US" sz="1600" dirty="0" smtClean="0"/>
              <a:t>Stand your rocket on a launch platform (sidewalk or driveway).</a:t>
            </a:r>
          </a:p>
          <a:p>
            <a:pPr marL="274320" indent="-274320" fontAlgn="auto">
              <a:spcAft>
                <a:spcPts val="0"/>
              </a:spcAft>
              <a:buFont typeface="+mj-lt"/>
              <a:buAutoNum type="arabicPeriod" startAt="4"/>
              <a:defRPr/>
            </a:pPr>
            <a:r>
              <a:rPr lang="en-US" sz="1600" dirty="0" smtClean="0"/>
              <a:t>Stand back and wait. Your rocket will blast off!</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Georgia!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51054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January 2, 1788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Empire State of the South, Peach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Wisdom, justice, and moderation</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Atlanta</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Cherokee Rose</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Brown Thrasher</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Live Oak</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Georgia on My Mind</a:t>
            </a:r>
          </a:p>
          <a:p>
            <a:pPr fontAlgn="auto">
              <a:spcAft>
                <a:spcPts val="0"/>
              </a:spcAft>
              <a:buFont typeface="Arial" pitchFamily="34" charset="0"/>
              <a:buNone/>
              <a:defRPr/>
            </a:pPr>
            <a:endParaRPr lang="en-US" sz="2000" dirty="0"/>
          </a:p>
        </p:txBody>
      </p:sp>
      <p:pic>
        <p:nvPicPr>
          <p:cNvPr id="31747" name="Content Placeholder 6" descr="georgia.JPG"/>
          <p:cNvPicPr>
            <a:picLocks noGrp="1" noChangeAspect="1"/>
          </p:cNvPicPr>
          <p:nvPr>
            <p:ph sz="half" idx="2"/>
          </p:nvPr>
        </p:nvPicPr>
        <p:blipFill>
          <a:blip r:embed="rId3"/>
          <a:srcRect/>
          <a:stretch>
            <a:fillRect/>
          </a:stretch>
        </p:blipFill>
        <p:spPr>
          <a:xfrm>
            <a:off x="533400" y="5105400"/>
            <a:ext cx="2286000" cy="1371600"/>
          </a:xfrm>
        </p:spPr>
      </p:pic>
      <p:pic>
        <p:nvPicPr>
          <p:cNvPr id="8" name="Picture 7" descr="georgia.WMF"/>
          <p:cNvPicPr>
            <a:picLocks noChangeAspect="1"/>
          </p:cNvPicPr>
          <p:nvPr/>
        </p:nvPicPr>
        <p:blipFill>
          <a:blip r:embed="rId4"/>
          <a:stretch>
            <a:fillRect/>
          </a:stretch>
        </p:blipFill>
        <p:spPr>
          <a:xfrm>
            <a:off x="5105400" y="3048000"/>
            <a:ext cx="3429000" cy="3429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b="1" dirty="0" smtClean="0">
                <a:solidFill>
                  <a:schemeClr val="accent5">
                    <a:lumMod val="75000"/>
                  </a:schemeClr>
                </a:solidFill>
              </a:rPr>
              <a:t>Georgia…</a:t>
            </a:r>
            <a:endParaRPr lang="en-US" b="1" dirty="0">
              <a:solidFill>
                <a:schemeClr val="accent5">
                  <a:lumMod val="75000"/>
                </a:schemeClr>
              </a:solidFill>
            </a:endParaRPr>
          </a:p>
        </p:txBody>
      </p:sp>
      <p:pic>
        <p:nvPicPr>
          <p:cNvPr id="33796"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pic>
        <p:nvPicPr>
          <p:cNvPr id="6" name="Georgia.wmv">
            <a:hlinkClick r:id="" action="ppaction://media"/>
          </p:cNvPr>
          <p:cNvPicPr>
            <a:picLocks noGrp="1" noRot="1" noChangeAspect="1"/>
          </p:cNvPicPr>
          <p:nvPr>
            <p:ph sz="half" idx="1"/>
            <a:videoFile r:link="rId1"/>
          </p:nvPr>
        </p:nvPicPr>
        <p:blipFill>
          <a:blip r:embed="rId5"/>
          <a:stretch>
            <a:fillRect/>
          </a:stretch>
        </p:blipFill>
        <p:spPr>
          <a:xfrm>
            <a:off x="911542" y="1828800"/>
            <a:ext cx="7320916" cy="4114800"/>
          </a:xfrm>
          <a:prstGeom prst="rect">
            <a:avLst/>
          </a:prstGeom>
        </p:spPr>
      </p:pic>
      <p:sp>
        <p:nvSpPr>
          <p:cNvPr id="7" name="TextBox 10"/>
          <p:cNvSpPr txBox="1">
            <a:spLocks noChangeArrowheads="1"/>
          </p:cNvSpPr>
          <p:nvPr/>
        </p:nvSpPr>
        <p:spPr bwMode="auto">
          <a:xfrm>
            <a:off x="3159125" y="5926138"/>
            <a:ext cx="282575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Georgia video (3:51)</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South Carolina!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May 23, 1788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Palmetto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While I breath, I hope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Columbia</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Carolina Yellow Jessamine</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Great Carolina Wren</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Palmetto</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Carolina</a:t>
            </a:r>
          </a:p>
          <a:p>
            <a:pPr fontAlgn="auto">
              <a:spcAft>
                <a:spcPts val="0"/>
              </a:spcAft>
              <a:buFont typeface="Arial" pitchFamily="34" charset="0"/>
              <a:buNone/>
              <a:defRPr/>
            </a:pPr>
            <a:endParaRPr lang="en-US" sz="2000" dirty="0"/>
          </a:p>
        </p:txBody>
      </p:sp>
      <p:pic>
        <p:nvPicPr>
          <p:cNvPr id="7" name="Content Placeholder 6" descr="south carolina.WMF"/>
          <p:cNvPicPr>
            <a:picLocks noGrp="1" noChangeAspect="1"/>
          </p:cNvPicPr>
          <p:nvPr>
            <p:ph sz="half" idx="2"/>
          </p:nvPr>
        </p:nvPicPr>
        <p:blipFill>
          <a:blip r:embed="rId3"/>
          <a:stretch>
            <a:fillRect/>
          </a:stretch>
        </p:blipFill>
        <p:spPr>
          <a:xfrm>
            <a:off x="5029200" y="2978150"/>
            <a:ext cx="3581400" cy="3575050"/>
          </a:xfrm>
          <a:effectLst>
            <a:outerShdw blurRad="190500" algn="tl" rotWithShape="0">
              <a:srgbClr val="000000">
                <a:alpha val="70000"/>
              </a:srgbClr>
            </a:outerShdw>
          </a:effectLst>
        </p:spPr>
      </p:pic>
      <p:pic>
        <p:nvPicPr>
          <p:cNvPr id="34820" name="Picture 7" descr="south carolina.JPG"/>
          <p:cNvPicPr>
            <a:picLocks noChangeAspect="1"/>
          </p:cNvPicPr>
          <p:nvPr/>
        </p:nvPicPr>
        <p:blipFill>
          <a:blip r:embed="rId4"/>
          <a:srcRect/>
          <a:stretch>
            <a:fillRect/>
          </a:stretch>
        </p:blipFill>
        <p:spPr bwMode="auto">
          <a:xfrm>
            <a:off x="533400" y="4876800"/>
            <a:ext cx="2286000" cy="152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3048000" cy="1295400"/>
          </a:xfrm>
        </p:spPr>
        <p:txBody>
          <a:bodyPr rtlCol="0">
            <a:normAutofit fontScale="90000"/>
          </a:bodyPr>
          <a:lstStyle/>
          <a:p>
            <a:pPr algn="l" fontAlgn="auto">
              <a:spcAft>
                <a:spcPts val="0"/>
              </a:spcAft>
              <a:defRPr/>
            </a:pPr>
            <a:r>
              <a:rPr lang="en-US" b="1" dirty="0" smtClean="0">
                <a:solidFill>
                  <a:schemeClr val="accent5">
                    <a:lumMod val="75000"/>
                  </a:schemeClr>
                </a:solidFill>
              </a:rPr>
              <a:t>South Carolina</a:t>
            </a:r>
            <a:endParaRPr lang="en-US" b="1" dirty="0">
              <a:solidFill>
                <a:schemeClr val="accent5">
                  <a:lumMod val="75000"/>
                </a:schemeClr>
              </a:solidFill>
            </a:endParaRPr>
          </a:p>
        </p:txBody>
      </p:sp>
      <p:pic>
        <p:nvPicPr>
          <p:cNvPr id="36868" name="Picture 2" descr="C:\Users\Anette\AppData\Local\Microsoft\Windows\Temporary Internet Files\Content.IE5\OWBC40P8\MC900104740[1].wmf"/>
          <p:cNvPicPr>
            <a:picLocks noChangeAspect="1" noChangeArrowheads="1"/>
          </p:cNvPicPr>
          <p:nvPr/>
        </p:nvPicPr>
        <p:blipFill>
          <a:blip r:embed="rId5"/>
          <a:srcRect/>
          <a:stretch>
            <a:fillRect/>
          </a:stretch>
        </p:blipFill>
        <p:spPr bwMode="auto">
          <a:xfrm>
            <a:off x="381000" y="381000"/>
            <a:ext cx="2206625" cy="914400"/>
          </a:xfrm>
          <a:prstGeom prst="rect">
            <a:avLst/>
          </a:prstGeom>
          <a:noFill/>
          <a:ln w="9525">
            <a:noFill/>
            <a:miter lim="800000"/>
            <a:headEnd/>
            <a:tailEnd/>
          </a:ln>
        </p:spPr>
      </p:pic>
      <p:sp>
        <p:nvSpPr>
          <p:cNvPr id="6" name="TextBox 10"/>
          <p:cNvSpPr txBox="1">
            <a:spLocks noChangeArrowheads="1"/>
          </p:cNvSpPr>
          <p:nvPr/>
        </p:nvSpPr>
        <p:spPr bwMode="auto">
          <a:xfrm>
            <a:off x="6019800" y="3352800"/>
            <a:ext cx="282575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Best of South Carolina video (3:51)</a:t>
            </a:r>
            <a:endParaRPr lang="en-US" sz="1000" dirty="0">
              <a:latin typeface="Century Gothic" pitchFamily="34" charset="0"/>
            </a:endParaRPr>
          </a:p>
        </p:txBody>
      </p:sp>
      <p:sp>
        <p:nvSpPr>
          <p:cNvPr id="7" name="TextBox 10"/>
          <p:cNvSpPr txBox="1">
            <a:spLocks noChangeArrowheads="1"/>
          </p:cNvSpPr>
          <p:nvPr/>
        </p:nvSpPr>
        <p:spPr bwMode="auto">
          <a:xfrm>
            <a:off x="304800" y="3276600"/>
            <a:ext cx="2825750" cy="246221"/>
          </a:xfrm>
          <a:prstGeom prst="rect">
            <a:avLst/>
          </a:prstGeom>
          <a:noFill/>
          <a:ln w="9525">
            <a:noFill/>
            <a:miter lim="800000"/>
            <a:headEnd/>
            <a:tailEnd/>
          </a:ln>
        </p:spPr>
        <p:txBody>
          <a:bodyPr>
            <a:spAutoFit/>
          </a:bodyPr>
          <a:lstStyle/>
          <a:p>
            <a:pPr algn="ctr"/>
            <a:r>
              <a:rPr lang="en-US" sz="1000" dirty="0" smtClean="0">
                <a:latin typeface="Century Gothic" pitchFamily="34" charset="0"/>
              </a:rPr>
              <a:t>Myrtle Beach video (2:55)</a:t>
            </a:r>
            <a:endParaRPr lang="en-US" sz="1000" dirty="0">
              <a:latin typeface="Century Gothic" pitchFamily="34" charset="0"/>
            </a:endParaRPr>
          </a:p>
        </p:txBody>
      </p:sp>
      <p:pic>
        <p:nvPicPr>
          <p:cNvPr id="8" name="South Carolina.wmv">
            <a:hlinkClick r:id="" action="ppaction://media"/>
          </p:cNvPr>
          <p:cNvPicPr>
            <a:picLocks noGrp="1" noRot="1" noChangeAspect="1"/>
          </p:cNvPicPr>
          <p:nvPr>
            <p:ph sz="half" idx="1"/>
            <a:videoFile r:link="rId1"/>
          </p:nvPr>
        </p:nvPicPr>
        <p:blipFill>
          <a:blip r:embed="rId6"/>
          <a:stretch>
            <a:fillRect/>
          </a:stretch>
        </p:blipFill>
        <p:spPr>
          <a:xfrm>
            <a:off x="3276600" y="152400"/>
            <a:ext cx="5694046" cy="3200400"/>
          </a:xfrm>
          <a:prstGeom prst="rect">
            <a:avLst/>
          </a:prstGeom>
        </p:spPr>
      </p:pic>
      <p:pic>
        <p:nvPicPr>
          <p:cNvPr id="9" name="Myrtle Beach.wmv">
            <a:hlinkClick r:id="" action="ppaction://media"/>
          </p:cNvPr>
          <p:cNvPicPr>
            <a:picLocks noGrp="1" noRot="1" noChangeAspect="1"/>
          </p:cNvPicPr>
          <p:nvPr>
            <p:ph sz="half" idx="2"/>
            <a:videoFile r:link="rId2"/>
          </p:nvPr>
        </p:nvPicPr>
        <p:blipFill>
          <a:blip r:embed="rId7"/>
          <a:stretch>
            <a:fillRect/>
          </a:stretch>
        </p:blipFill>
        <p:spPr>
          <a:xfrm>
            <a:off x="152400" y="3505200"/>
            <a:ext cx="5694045" cy="32004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North Carolina!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November 21, 1789</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Tar Heel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To be rather than to seem</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Raleigh</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Dogwood</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Pine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The Old North State</a:t>
            </a:r>
          </a:p>
          <a:p>
            <a:pPr fontAlgn="auto">
              <a:spcAft>
                <a:spcPts val="0"/>
              </a:spcAft>
              <a:buFont typeface="Arial" pitchFamily="34" charset="0"/>
              <a:buNone/>
              <a:defRPr/>
            </a:pPr>
            <a:endParaRPr lang="en-US" sz="2000" dirty="0"/>
          </a:p>
        </p:txBody>
      </p:sp>
      <p:pic>
        <p:nvPicPr>
          <p:cNvPr id="37891" name="Content Placeholder 6" descr="north carolina.JPG"/>
          <p:cNvPicPr>
            <a:picLocks noGrp="1" noChangeAspect="1"/>
          </p:cNvPicPr>
          <p:nvPr>
            <p:ph sz="half" idx="2"/>
          </p:nvPr>
        </p:nvPicPr>
        <p:blipFill>
          <a:blip r:embed="rId3"/>
          <a:srcRect/>
          <a:stretch>
            <a:fillRect/>
          </a:stretch>
        </p:blipFill>
        <p:spPr>
          <a:xfrm>
            <a:off x="533400" y="4648200"/>
            <a:ext cx="2286000" cy="1763713"/>
          </a:xfrm>
        </p:spPr>
      </p:pic>
      <p:pic>
        <p:nvPicPr>
          <p:cNvPr id="8" name="Picture 7" descr="north carolina.WMF"/>
          <p:cNvPicPr>
            <a:picLocks noChangeAspect="1"/>
          </p:cNvPicPr>
          <p:nvPr/>
        </p:nvPicPr>
        <p:blipFill>
          <a:blip r:embed="rId4"/>
          <a:stretch>
            <a:fillRect/>
          </a:stretch>
        </p:blipFill>
        <p:spPr>
          <a:xfrm>
            <a:off x="3989388" y="2895600"/>
            <a:ext cx="4576762" cy="3733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3200400" cy="1524000"/>
          </a:xfrm>
        </p:spPr>
        <p:txBody>
          <a:bodyPr rtlCol="0">
            <a:normAutofit/>
          </a:bodyPr>
          <a:lstStyle/>
          <a:p>
            <a:pPr algn="l" fontAlgn="auto">
              <a:spcAft>
                <a:spcPts val="0"/>
              </a:spcAft>
              <a:defRPr/>
            </a:pPr>
            <a:r>
              <a:rPr lang="en-US" b="1" dirty="0" smtClean="0">
                <a:solidFill>
                  <a:schemeClr val="accent5">
                    <a:lumMod val="75000"/>
                  </a:schemeClr>
                </a:solidFill>
              </a:rPr>
              <a:t>North Carolina</a:t>
            </a:r>
            <a:endParaRPr lang="en-US" b="1" dirty="0">
              <a:solidFill>
                <a:schemeClr val="accent5">
                  <a:lumMod val="75000"/>
                </a:schemeClr>
              </a:solidFill>
            </a:endParaRPr>
          </a:p>
        </p:txBody>
      </p:sp>
      <p:pic>
        <p:nvPicPr>
          <p:cNvPr id="39940" name="Picture 2" descr="C:\Users\Anette\AppData\Local\Microsoft\Windows\Temporary Internet Files\Content.IE5\OWBC40P8\MC900104740[1].wmf"/>
          <p:cNvPicPr>
            <a:picLocks noChangeAspect="1" noChangeArrowheads="1"/>
          </p:cNvPicPr>
          <p:nvPr/>
        </p:nvPicPr>
        <p:blipFill>
          <a:blip r:embed="rId5"/>
          <a:srcRect/>
          <a:stretch>
            <a:fillRect/>
          </a:stretch>
        </p:blipFill>
        <p:spPr bwMode="auto">
          <a:xfrm>
            <a:off x="381000" y="381000"/>
            <a:ext cx="2206625" cy="914400"/>
          </a:xfrm>
          <a:prstGeom prst="rect">
            <a:avLst/>
          </a:prstGeom>
          <a:noFill/>
          <a:ln w="9525">
            <a:noFill/>
            <a:miter lim="800000"/>
            <a:headEnd/>
            <a:tailEnd/>
          </a:ln>
        </p:spPr>
      </p:pic>
      <p:pic>
        <p:nvPicPr>
          <p:cNvPr id="6" name="North Carolina.wmv">
            <a:hlinkClick r:id="" action="ppaction://media"/>
          </p:cNvPr>
          <p:cNvPicPr>
            <a:picLocks noGrp="1" noRot="1" noChangeAspect="1"/>
          </p:cNvPicPr>
          <p:nvPr>
            <p:ph sz="half" idx="1"/>
            <a:videoFile r:link="rId1"/>
          </p:nvPr>
        </p:nvPicPr>
        <p:blipFill>
          <a:blip r:embed="rId6"/>
          <a:stretch>
            <a:fillRect/>
          </a:stretch>
        </p:blipFill>
        <p:spPr>
          <a:xfrm>
            <a:off x="3276600" y="152400"/>
            <a:ext cx="5694046" cy="3200400"/>
          </a:xfrm>
          <a:prstGeom prst="rect">
            <a:avLst/>
          </a:prstGeom>
        </p:spPr>
      </p:pic>
      <p:pic>
        <p:nvPicPr>
          <p:cNvPr id="7" name="Cherokee NC.wmv">
            <a:hlinkClick r:id="" action="ppaction://media"/>
          </p:cNvPr>
          <p:cNvPicPr>
            <a:picLocks noGrp="1" noRot="1" noChangeAspect="1"/>
          </p:cNvPicPr>
          <p:nvPr>
            <p:ph sz="half" idx="2"/>
            <a:videoFile r:link="rId2"/>
          </p:nvPr>
        </p:nvPicPr>
        <p:blipFill>
          <a:blip r:embed="rId7"/>
          <a:stretch>
            <a:fillRect/>
          </a:stretch>
        </p:blipFill>
        <p:spPr>
          <a:xfrm>
            <a:off x="152400" y="3505200"/>
            <a:ext cx="5694045" cy="3200400"/>
          </a:xfrm>
          <a:prstGeom prst="rect">
            <a:avLst/>
          </a:prstGeom>
        </p:spPr>
      </p:pic>
      <p:sp>
        <p:nvSpPr>
          <p:cNvPr id="8" name="TextBox 10"/>
          <p:cNvSpPr txBox="1">
            <a:spLocks noChangeArrowheads="1"/>
          </p:cNvSpPr>
          <p:nvPr/>
        </p:nvSpPr>
        <p:spPr bwMode="auto">
          <a:xfrm>
            <a:off x="6019800" y="3352800"/>
            <a:ext cx="282575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North Carolina video (2:53)</a:t>
            </a:r>
            <a:endParaRPr lang="en-US" sz="1000" dirty="0">
              <a:latin typeface="Century Gothic" pitchFamily="34" charset="0"/>
            </a:endParaRPr>
          </a:p>
        </p:txBody>
      </p:sp>
      <p:sp>
        <p:nvSpPr>
          <p:cNvPr id="9" name="TextBox 10"/>
          <p:cNvSpPr txBox="1">
            <a:spLocks noChangeArrowheads="1"/>
          </p:cNvSpPr>
          <p:nvPr/>
        </p:nvSpPr>
        <p:spPr bwMode="auto">
          <a:xfrm>
            <a:off x="304800" y="3276600"/>
            <a:ext cx="2825750" cy="246062"/>
          </a:xfrm>
          <a:prstGeom prst="rect">
            <a:avLst/>
          </a:prstGeom>
          <a:noFill/>
          <a:ln w="9525">
            <a:noFill/>
            <a:miter lim="800000"/>
            <a:headEnd/>
            <a:tailEnd/>
          </a:ln>
        </p:spPr>
        <p:txBody>
          <a:bodyPr>
            <a:spAutoFit/>
          </a:bodyPr>
          <a:lstStyle/>
          <a:p>
            <a:pPr algn="ctr"/>
            <a:r>
              <a:rPr lang="en-US" sz="1000" dirty="0" smtClean="0">
                <a:latin typeface="Century Gothic" pitchFamily="34" charset="0"/>
              </a:rPr>
              <a:t>Cherokee of North Carolina video (2:21)</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smtClean="0">
                <a:solidFill>
                  <a:schemeClr val="accent5">
                    <a:lumMod val="75000"/>
                  </a:schemeClr>
                </a:solidFill>
              </a:rPr>
              <a:t>Southeast Region Tour</a:t>
            </a:r>
            <a:endParaRPr lang="en-US" b="1" dirty="0">
              <a:solidFill>
                <a:schemeClr val="accent5">
                  <a:lumMod val="75000"/>
                </a:schemeClr>
              </a:solidFill>
            </a:endParaRPr>
          </a:p>
        </p:txBody>
      </p:sp>
      <p:sp>
        <p:nvSpPr>
          <p:cNvPr id="3" name="Content Placeholder 2"/>
          <p:cNvSpPr>
            <a:spLocks noGrp="1"/>
          </p:cNvSpPr>
          <p:nvPr>
            <p:ph idx="1"/>
          </p:nvPr>
        </p:nvSpPr>
        <p:spPr>
          <a:xfrm>
            <a:off x="457200" y="1341438"/>
            <a:ext cx="8229600" cy="4525962"/>
          </a:xfrm>
        </p:spPr>
        <p:txBody>
          <a:bodyPr rtlCol="0">
            <a:noAutofit/>
          </a:bodyPr>
          <a:lstStyle/>
          <a:p>
            <a:pPr fontAlgn="auto">
              <a:spcAft>
                <a:spcPts val="0"/>
              </a:spcAft>
              <a:buFont typeface="Arial" pitchFamily="34" charset="0"/>
              <a:buNone/>
              <a:defRPr/>
            </a:pPr>
            <a:r>
              <a:rPr lang="en-US" sz="2400" b="1" dirty="0" smtClean="0">
                <a:solidFill>
                  <a:schemeClr val="accent2">
                    <a:lumMod val="75000"/>
                  </a:schemeClr>
                </a:solidFill>
              </a:rPr>
              <a:t>Stop 1: Everglades National Park, Florida</a:t>
            </a:r>
          </a:p>
          <a:p>
            <a:pPr fontAlgn="auto">
              <a:spcAft>
                <a:spcPts val="0"/>
              </a:spcAft>
              <a:buFont typeface="Arial" pitchFamily="34" charset="0"/>
              <a:buNone/>
              <a:defRPr/>
            </a:pPr>
            <a:r>
              <a:rPr lang="en-US" sz="2400" b="1" dirty="0" smtClean="0">
                <a:solidFill>
                  <a:schemeClr val="accent2">
                    <a:lumMod val="75000"/>
                  </a:schemeClr>
                </a:solidFill>
              </a:rPr>
              <a:t>Stop 2: The Kennedy Space Center at Cape Canaveral, Florida</a:t>
            </a:r>
          </a:p>
          <a:p>
            <a:pPr fontAlgn="auto">
              <a:spcAft>
                <a:spcPts val="0"/>
              </a:spcAft>
              <a:buFont typeface="Arial" pitchFamily="34" charset="0"/>
              <a:buNone/>
              <a:defRPr/>
            </a:pPr>
            <a:r>
              <a:rPr lang="en-US" sz="2400" b="1" dirty="0" smtClean="0">
                <a:solidFill>
                  <a:schemeClr val="accent2">
                    <a:lumMod val="75000"/>
                  </a:schemeClr>
                </a:solidFill>
              </a:rPr>
              <a:t>Stop 3: Jamestown, Virginia: England’s First American Colony</a:t>
            </a:r>
          </a:p>
          <a:p>
            <a:pPr fontAlgn="auto">
              <a:spcAft>
                <a:spcPts val="0"/>
              </a:spcAft>
              <a:buFont typeface="Arial" pitchFamily="34" charset="0"/>
              <a:buNone/>
              <a:defRPr/>
            </a:pPr>
            <a:r>
              <a:rPr lang="en-US" sz="2400" b="1" dirty="0" smtClean="0">
                <a:solidFill>
                  <a:schemeClr val="accent2">
                    <a:lumMod val="75000"/>
                  </a:schemeClr>
                </a:solidFill>
              </a:rPr>
              <a:t>Stop 4: A Coal Mine in Appalachia</a:t>
            </a:r>
          </a:p>
          <a:p>
            <a:pPr fontAlgn="auto">
              <a:spcAft>
                <a:spcPts val="0"/>
              </a:spcAft>
              <a:buFont typeface="Arial" pitchFamily="34" charset="0"/>
              <a:buNone/>
              <a:defRPr/>
            </a:pPr>
            <a:r>
              <a:rPr lang="en-US" sz="2400" b="1" dirty="0" smtClean="0">
                <a:solidFill>
                  <a:schemeClr val="accent2">
                    <a:lumMod val="75000"/>
                  </a:schemeClr>
                </a:solidFill>
              </a:rPr>
              <a:t>Stop 5: Musical Memphis, Tennessee</a:t>
            </a:r>
          </a:p>
          <a:p>
            <a:pPr fontAlgn="auto">
              <a:spcAft>
                <a:spcPts val="0"/>
              </a:spcAft>
              <a:buFont typeface="Arial" pitchFamily="34" charset="0"/>
              <a:buNone/>
              <a:defRPr/>
            </a:pPr>
            <a:r>
              <a:rPr lang="en-US" sz="2400" b="1" dirty="0" smtClean="0">
                <a:solidFill>
                  <a:schemeClr val="accent2">
                    <a:lumMod val="75000"/>
                  </a:schemeClr>
                </a:solidFill>
              </a:rPr>
              <a:t>Stop 6: The French Quarter in New Orleans, Louisiana</a:t>
            </a:r>
          </a:p>
          <a:p>
            <a:pPr fontAlgn="auto">
              <a:spcAft>
                <a:spcPts val="0"/>
              </a:spcAft>
              <a:buFont typeface="Arial" pitchFamily="34" charset="0"/>
              <a:buNone/>
              <a:defRPr/>
            </a:pPr>
            <a:r>
              <a:rPr lang="en-US" sz="2400" b="1" dirty="0" smtClean="0">
                <a:solidFill>
                  <a:schemeClr val="accent2">
                    <a:lumMod val="75000"/>
                  </a:schemeClr>
                </a:solidFill>
              </a:rPr>
              <a:t>Stop 7: An Oil Rig in the Gulf of Mexico</a:t>
            </a:r>
          </a:p>
          <a:p>
            <a:pPr fontAlgn="auto">
              <a:spcAft>
                <a:spcPts val="0"/>
              </a:spcAft>
              <a:buFont typeface="Arial" pitchFamily="34" charset="0"/>
              <a:buNone/>
              <a:defRPr/>
            </a:pPr>
            <a:r>
              <a:rPr lang="en-US" sz="2400" b="1" dirty="0" smtClean="0">
                <a:solidFill>
                  <a:schemeClr val="accent2">
                    <a:lumMod val="75000"/>
                  </a:schemeClr>
                </a:solidFill>
              </a:rPr>
              <a:t>Stop 8: A Cotton Plantation in Natchez, Mississippi</a:t>
            </a:r>
          </a:p>
          <a:p>
            <a:pPr fontAlgn="auto">
              <a:spcAft>
                <a:spcPts val="0"/>
              </a:spcAft>
              <a:buFont typeface="Arial" pitchFamily="34" charset="0"/>
              <a:buNone/>
              <a:defRPr/>
            </a:pPr>
            <a:r>
              <a:rPr lang="en-US" sz="2400" b="1" dirty="0" smtClean="0">
                <a:solidFill>
                  <a:schemeClr val="accent2">
                    <a:lumMod val="75000"/>
                  </a:schemeClr>
                </a:solidFill>
              </a:rPr>
              <a:t>Stop 9: Montgomery, Alabama: Birthplace of the Civil Rights Movement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6"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Virginia!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June 25, 1788</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Old Dominion</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Thus always to tyrants</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Richmond</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Dogwood</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Dogwood</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Carry Me Back to                   Old Virginia</a:t>
            </a:r>
          </a:p>
          <a:p>
            <a:pPr fontAlgn="auto">
              <a:spcAft>
                <a:spcPts val="0"/>
              </a:spcAft>
              <a:buFont typeface="Arial" pitchFamily="34" charset="0"/>
              <a:buNone/>
              <a:defRPr/>
            </a:pPr>
            <a:endParaRPr lang="en-US" sz="2000" dirty="0"/>
          </a:p>
        </p:txBody>
      </p:sp>
      <p:pic>
        <p:nvPicPr>
          <p:cNvPr id="6" name="Picture 5" descr="virginia.WMF"/>
          <p:cNvPicPr>
            <a:picLocks noChangeAspect="1"/>
          </p:cNvPicPr>
          <p:nvPr/>
        </p:nvPicPr>
        <p:blipFill>
          <a:blip r:embed="rId3"/>
          <a:stretch>
            <a:fillRect/>
          </a:stretch>
        </p:blipFill>
        <p:spPr>
          <a:xfrm>
            <a:off x="3810000" y="2281238"/>
            <a:ext cx="4752975" cy="4424362"/>
          </a:xfrm>
          <a:prstGeom prst="rect">
            <a:avLst/>
          </a:prstGeom>
          <a:ln>
            <a:noFill/>
          </a:ln>
          <a:effectLst>
            <a:outerShdw blurRad="190500" algn="tl" rotWithShape="0">
              <a:srgbClr val="000000">
                <a:alpha val="70000"/>
              </a:srgbClr>
            </a:outerShdw>
          </a:effectLst>
        </p:spPr>
      </p:pic>
      <p:pic>
        <p:nvPicPr>
          <p:cNvPr id="40964" name="Content Placeholder 7" descr="virginia.JPG"/>
          <p:cNvPicPr>
            <a:picLocks noGrp="1" noChangeAspect="1"/>
          </p:cNvPicPr>
          <p:nvPr>
            <p:ph sz="half" idx="2"/>
          </p:nvPr>
        </p:nvPicPr>
        <p:blipFill>
          <a:blip r:embed="rId4"/>
          <a:srcRect/>
          <a:stretch>
            <a:fillRect/>
          </a:stretch>
        </p:blipFill>
        <p:spPr>
          <a:xfrm>
            <a:off x="533400" y="4956175"/>
            <a:ext cx="2286000" cy="152082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Jamestown, Virginia…</a:t>
            </a:r>
            <a:endParaRPr lang="en-US" b="1" dirty="0">
              <a:solidFill>
                <a:schemeClr val="accent5">
                  <a:lumMod val="75000"/>
                </a:schemeClr>
              </a:solidFill>
            </a:endParaRPr>
          </a:p>
        </p:txBody>
      </p:sp>
      <p:pic>
        <p:nvPicPr>
          <p:cNvPr id="4301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3: Jamestown, Virginia: England’s First American Colony</a:t>
            </a:r>
            <a:endParaRPr lang="en-US" b="1" dirty="0">
              <a:solidFill>
                <a:schemeClr val="accent5">
                  <a:lumMod val="75000"/>
                </a:schemeClr>
              </a:solidFill>
            </a:endParaRPr>
          </a:p>
        </p:txBody>
      </p:sp>
      <p:sp>
        <p:nvSpPr>
          <p:cNvPr id="44034" name="Content Placeholder 2"/>
          <p:cNvSpPr>
            <a:spLocks noGrp="1"/>
          </p:cNvSpPr>
          <p:nvPr>
            <p:ph sz="half" idx="1"/>
          </p:nvPr>
        </p:nvSpPr>
        <p:spPr>
          <a:xfrm>
            <a:off x="381000" y="1600200"/>
            <a:ext cx="2971800" cy="5257800"/>
          </a:xfrm>
        </p:spPr>
        <p:txBody>
          <a:bodyPr/>
          <a:lstStyle/>
          <a:p>
            <a:pPr marL="0" indent="0">
              <a:buFont typeface="Arial" charset="0"/>
              <a:buNone/>
            </a:pPr>
            <a:r>
              <a:rPr lang="en-US" sz="2000" smtClean="0"/>
              <a:t>In the spring of 1607, settlers from England chose Jamestown  to build a colony. Jamestown was a hard places to live.  It was full of mosquitoes, and food was hard to find. Many colonists got sick and died. Some of the colonists did survive and Jamestown was the 1</a:t>
            </a:r>
            <a:r>
              <a:rPr lang="en-US" sz="2000" baseline="30000" smtClean="0"/>
              <a:t>st</a:t>
            </a:r>
            <a:r>
              <a:rPr lang="en-US" sz="2000" smtClean="0"/>
              <a:t> permanent colony in America.  </a:t>
            </a:r>
          </a:p>
        </p:txBody>
      </p:sp>
      <p:pic>
        <p:nvPicPr>
          <p:cNvPr id="5" name="Picture 2" descr="http://niahd.wm.edu/attachments/37093.jpg">
            <a:hlinkClick r:id="rId2"/>
          </p:cNvPr>
          <p:cNvPicPr>
            <a:picLocks noChangeAspect="1" noChangeArrowheads="1"/>
          </p:cNvPicPr>
          <p:nvPr/>
        </p:nvPicPr>
        <p:blipFill>
          <a:blip r:embed="rId3"/>
          <a:srcRect l="16222" r="16222"/>
          <a:stretch>
            <a:fillRect/>
          </a:stretch>
        </p:blipFill>
        <p:spPr bwMode="auto">
          <a:xfrm>
            <a:off x="4038600" y="2233613"/>
            <a:ext cx="4267200" cy="3633787"/>
          </a:xfrm>
          <a:prstGeom prst="rect">
            <a:avLst/>
          </a:prstGeom>
          <a:ln>
            <a:noFill/>
          </a:ln>
          <a:effectLst>
            <a:outerShdw blurRad="190500" algn="tl" rotWithShape="0">
              <a:srgbClr val="000000">
                <a:alpha val="70000"/>
              </a:srgbClr>
            </a:outerShdw>
          </a:effectLst>
        </p:spPr>
      </p:pic>
      <p:pic>
        <p:nvPicPr>
          <p:cNvPr id="6" name="Picture 4" descr="http://t3.gstatic.com/images?q=tbn:ANd9GcSKih2IueJ3-dcEdbpcDFMX5LoyWnhWeAlmbCyWJYJyJKHGDoRo"/>
          <p:cNvPicPr>
            <a:picLocks noChangeAspect="1" noChangeArrowheads="1"/>
          </p:cNvPicPr>
          <p:nvPr/>
        </p:nvPicPr>
        <p:blipFill>
          <a:blip r:embed="rId4"/>
          <a:srcRect t="2070"/>
          <a:stretch>
            <a:fillRect/>
          </a:stretch>
        </p:blipFill>
        <p:spPr bwMode="auto">
          <a:xfrm rot="21000000">
            <a:off x="3305175" y="1671638"/>
            <a:ext cx="1798638" cy="1354137"/>
          </a:xfrm>
          <a:prstGeom prst="rect">
            <a:avLst/>
          </a:prstGeom>
          <a:ln>
            <a:noFill/>
          </a:ln>
          <a:effectLst>
            <a:outerShdw blurRad="190500" algn="tl" rotWithShape="0">
              <a:srgbClr val="000000">
                <a:alpha val="70000"/>
              </a:srgbClr>
            </a:outerShdw>
          </a:effectLst>
        </p:spPr>
      </p:pic>
      <p:pic>
        <p:nvPicPr>
          <p:cNvPr id="7" name="Picture 6" descr="http://t2.gstatic.com/images?q=tbn:ANd9GcSZuw_Nxlim1Qw9QfYjbyHm0GkrmcQYskftMoLLtGcBfT9eh4fl"/>
          <p:cNvPicPr>
            <a:picLocks noChangeAspect="1" noChangeArrowheads="1"/>
          </p:cNvPicPr>
          <p:nvPr/>
        </p:nvPicPr>
        <p:blipFill>
          <a:blip r:embed="rId5"/>
          <a:srcRect/>
          <a:stretch>
            <a:fillRect/>
          </a:stretch>
        </p:blipFill>
        <p:spPr bwMode="auto">
          <a:xfrm rot="21000000">
            <a:off x="5973763" y="4964113"/>
            <a:ext cx="2884487" cy="148272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Activity: Jamestown, Virginia: The Survival Game</a:t>
            </a:r>
            <a:endParaRPr lang="en-US" b="1" dirty="0">
              <a:solidFill>
                <a:schemeClr val="accent5">
                  <a:lumMod val="75000"/>
                </a:schemeClr>
              </a:solidFill>
            </a:endParaRPr>
          </a:p>
        </p:txBody>
      </p:sp>
      <p:sp>
        <p:nvSpPr>
          <p:cNvPr id="3" name="Content Placeholder 2"/>
          <p:cNvSpPr>
            <a:spLocks noGrp="1"/>
          </p:cNvSpPr>
          <p:nvPr>
            <p:ph sz="half" idx="1"/>
          </p:nvPr>
        </p:nvSpPr>
        <p:spPr>
          <a:xfrm>
            <a:off x="228600" y="1600200"/>
            <a:ext cx="4419600" cy="3657600"/>
          </a:xfrm>
        </p:spPr>
        <p:txBody>
          <a:bodyPr rtlCol="0">
            <a:normAutofit/>
          </a:bodyPr>
          <a:lstStyle/>
          <a:p>
            <a:pPr marL="0" indent="0" fontAlgn="auto">
              <a:spcAft>
                <a:spcPts val="0"/>
              </a:spcAft>
              <a:buFont typeface="Arial" pitchFamily="34" charset="0"/>
              <a:buNone/>
              <a:defRPr/>
            </a:pPr>
            <a:r>
              <a:rPr lang="en-US" sz="2000" dirty="0" smtClean="0"/>
              <a:t>To find out what it was like in Jamestown, you and your group will play </a:t>
            </a:r>
            <a:r>
              <a:rPr lang="en-US" sz="2000" b="1" dirty="0" smtClean="0">
                <a:solidFill>
                  <a:schemeClr val="accent2">
                    <a:lumMod val="75000"/>
                  </a:schemeClr>
                </a:solidFill>
              </a:rPr>
              <a:t>The Survival Game</a:t>
            </a:r>
            <a:r>
              <a:rPr lang="en-US" sz="2000" dirty="0" smtClean="0"/>
              <a:t>. </a:t>
            </a:r>
          </a:p>
          <a:p>
            <a:pPr marL="0" indent="0" fontAlgn="auto">
              <a:spcAft>
                <a:spcPts val="0"/>
              </a:spcAft>
              <a:buFont typeface="Arial" pitchFamily="34" charset="0"/>
              <a:buNone/>
              <a:defRPr/>
            </a:pPr>
            <a:r>
              <a:rPr lang="en-US" sz="2000" dirty="0" smtClean="0"/>
              <a:t>You will need:</a:t>
            </a:r>
          </a:p>
          <a:p>
            <a:pPr marL="0" indent="-182880" fontAlgn="auto">
              <a:spcBef>
                <a:spcPts val="0"/>
              </a:spcBef>
              <a:spcAft>
                <a:spcPts val="0"/>
              </a:spcAft>
              <a:buClr>
                <a:schemeClr val="accent2">
                  <a:lumMod val="75000"/>
                </a:schemeClr>
              </a:buClr>
              <a:buFont typeface="Arial" pitchFamily="34" charset="0"/>
              <a:buChar char="•"/>
              <a:defRPr/>
            </a:pPr>
            <a:r>
              <a:rPr lang="en-US" sz="2000" dirty="0" smtClean="0"/>
              <a:t>a copy of the game board</a:t>
            </a:r>
          </a:p>
          <a:p>
            <a:pPr marL="0" indent="-182880" fontAlgn="auto">
              <a:spcBef>
                <a:spcPts val="0"/>
              </a:spcBef>
              <a:spcAft>
                <a:spcPts val="0"/>
              </a:spcAft>
              <a:buClr>
                <a:schemeClr val="accent2">
                  <a:lumMod val="75000"/>
                </a:schemeClr>
              </a:buClr>
              <a:buFont typeface="Arial" pitchFamily="34" charset="0"/>
              <a:buChar char="•"/>
              <a:defRPr/>
            </a:pPr>
            <a:r>
              <a:rPr lang="en-US" sz="2000" dirty="0" smtClean="0"/>
              <a:t>1 dice</a:t>
            </a:r>
          </a:p>
          <a:p>
            <a:pPr marL="0" indent="-182880" fontAlgn="auto">
              <a:spcBef>
                <a:spcPts val="0"/>
              </a:spcBef>
              <a:spcAft>
                <a:spcPts val="0"/>
              </a:spcAft>
              <a:buClr>
                <a:schemeClr val="accent2">
                  <a:lumMod val="75000"/>
                </a:schemeClr>
              </a:buClr>
              <a:buFont typeface="Arial" pitchFamily="34" charset="0"/>
              <a:buChar char="•"/>
              <a:defRPr/>
            </a:pPr>
            <a:r>
              <a:rPr lang="en-US" sz="2000" dirty="0" smtClean="0"/>
              <a:t>3 game pieces</a:t>
            </a:r>
          </a:p>
        </p:txBody>
      </p:sp>
      <p:pic>
        <p:nvPicPr>
          <p:cNvPr id="45059" name="Picture 3"/>
          <p:cNvPicPr>
            <a:picLocks noChangeAspect="1" noChangeArrowheads="1"/>
          </p:cNvPicPr>
          <p:nvPr/>
        </p:nvPicPr>
        <p:blipFill>
          <a:blip r:embed="rId2"/>
          <a:srcRect l="35699" t="26347" r="30299" b="33600"/>
          <a:stretch>
            <a:fillRect/>
          </a:stretch>
        </p:blipFill>
        <p:spPr bwMode="auto">
          <a:xfrm>
            <a:off x="4495800" y="1727200"/>
            <a:ext cx="4408488" cy="2921000"/>
          </a:xfrm>
          <a:prstGeom prst="rect">
            <a:avLst/>
          </a:prstGeom>
          <a:noFill/>
          <a:ln w="9525">
            <a:noFill/>
            <a:miter lim="800000"/>
            <a:headEnd/>
            <a:tailEnd/>
          </a:ln>
        </p:spPr>
      </p:pic>
      <p:sp>
        <p:nvSpPr>
          <p:cNvPr id="15" name="Content Placeholder 2"/>
          <p:cNvSpPr>
            <a:spLocks noGrp="1"/>
          </p:cNvSpPr>
          <p:nvPr>
            <p:ph sz="half" idx="1"/>
          </p:nvPr>
        </p:nvSpPr>
        <p:spPr>
          <a:xfrm>
            <a:off x="228600" y="4114800"/>
            <a:ext cx="8305800" cy="2667000"/>
          </a:xfrm>
        </p:spPr>
        <p:txBody>
          <a:bodyPr rtlCol="0">
            <a:normAutofit/>
          </a:bodyPr>
          <a:lstStyle/>
          <a:p>
            <a:pPr marL="274320" indent="-274320" fontAlgn="auto">
              <a:spcAft>
                <a:spcPts val="0"/>
              </a:spcAft>
              <a:buClr>
                <a:schemeClr val="accent2">
                  <a:lumMod val="75000"/>
                </a:schemeClr>
              </a:buClr>
              <a:buFont typeface="+mj-lt"/>
              <a:buAutoNum type="arabicParenR"/>
              <a:defRPr/>
            </a:pPr>
            <a:r>
              <a:rPr lang="en-US" sz="2000" dirty="0" smtClean="0"/>
              <a:t>Put your game pieces on </a:t>
            </a:r>
            <a:r>
              <a:rPr lang="en-US" sz="2000" b="1" dirty="0" smtClean="0">
                <a:solidFill>
                  <a:schemeClr val="accent2">
                    <a:lumMod val="75000"/>
                  </a:schemeClr>
                </a:solidFill>
              </a:rPr>
              <a:t>Start</a:t>
            </a:r>
            <a:r>
              <a:rPr lang="en-US" sz="2000" dirty="0" smtClean="0"/>
              <a:t>.</a:t>
            </a:r>
          </a:p>
          <a:p>
            <a:pPr marL="274320" indent="-274320" fontAlgn="auto">
              <a:spcAft>
                <a:spcPts val="0"/>
              </a:spcAft>
              <a:buClr>
                <a:schemeClr val="accent2">
                  <a:lumMod val="75000"/>
                </a:schemeClr>
              </a:buClr>
              <a:buFont typeface="+mj-lt"/>
              <a:buAutoNum type="arabicParenR"/>
              <a:defRPr/>
            </a:pPr>
            <a:r>
              <a:rPr lang="en-US" sz="2000" dirty="0" smtClean="0"/>
              <a:t>Take turns rolling the dice.</a:t>
            </a:r>
          </a:p>
          <a:p>
            <a:pPr marL="274320" indent="-274320" fontAlgn="auto">
              <a:spcAft>
                <a:spcPts val="0"/>
              </a:spcAft>
              <a:buClr>
                <a:schemeClr val="accent2">
                  <a:lumMod val="75000"/>
                </a:schemeClr>
              </a:buClr>
              <a:buFont typeface="+mj-lt"/>
              <a:buAutoNum type="arabicParenR"/>
              <a:defRPr/>
            </a:pPr>
            <a:r>
              <a:rPr lang="en-US" sz="2000" dirty="0" smtClean="0"/>
              <a:t>Move your game piece the number of spaces that appear on the dice. Follow the arrows.</a:t>
            </a:r>
          </a:p>
          <a:p>
            <a:pPr marL="274320" indent="-274320" fontAlgn="auto">
              <a:spcAft>
                <a:spcPts val="0"/>
              </a:spcAft>
              <a:buClr>
                <a:schemeClr val="accent2">
                  <a:lumMod val="75000"/>
                </a:schemeClr>
              </a:buClr>
              <a:buFont typeface="+mj-lt"/>
              <a:buAutoNum type="arabicParenR"/>
              <a:defRPr/>
            </a:pPr>
            <a:r>
              <a:rPr lang="en-US" sz="2000" dirty="0" smtClean="0"/>
              <a:t>If you land on a grave marker, you are out of the game.</a:t>
            </a:r>
          </a:p>
          <a:p>
            <a:pPr marL="274320" indent="-274320" fontAlgn="auto">
              <a:spcAft>
                <a:spcPts val="0"/>
              </a:spcAft>
              <a:buClr>
                <a:schemeClr val="accent2">
                  <a:lumMod val="75000"/>
                </a:schemeClr>
              </a:buClr>
              <a:buFont typeface="+mj-lt"/>
              <a:buAutoNum type="arabicParenR"/>
              <a:defRPr/>
            </a:pPr>
            <a:r>
              <a:rPr lang="en-US" sz="2000" dirty="0" smtClean="0"/>
              <a:t>Play the game four times. See how many times each player can survive.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West Virginia!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5257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June 20, 1863</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Mountain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Mountaineers are always free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Charleston</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Big Rhododendron</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Sugar Maple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The West Virginia Hills; This Is My West Virginia; West Virginia, My Home</a:t>
            </a:r>
          </a:p>
          <a:p>
            <a:pPr fontAlgn="auto">
              <a:spcAft>
                <a:spcPts val="0"/>
              </a:spcAft>
              <a:buFont typeface="Arial" pitchFamily="34" charset="0"/>
              <a:buNone/>
              <a:defRPr/>
            </a:pPr>
            <a:endParaRPr lang="en-US" sz="2000" dirty="0"/>
          </a:p>
        </p:txBody>
      </p:sp>
      <p:pic>
        <p:nvPicPr>
          <p:cNvPr id="6" name="Picture 5" descr="west virginia.WMF"/>
          <p:cNvPicPr>
            <a:picLocks noChangeAspect="1"/>
          </p:cNvPicPr>
          <p:nvPr/>
        </p:nvPicPr>
        <p:blipFill>
          <a:blip r:embed="rId3"/>
          <a:stretch>
            <a:fillRect/>
          </a:stretch>
        </p:blipFill>
        <p:spPr>
          <a:xfrm>
            <a:off x="5638800" y="3678238"/>
            <a:ext cx="2971800" cy="2951162"/>
          </a:xfrm>
          <a:prstGeom prst="rect">
            <a:avLst/>
          </a:prstGeom>
          <a:ln>
            <a:noFill/>
          </a:ln>
          <a:effectLst>
            <a:outerShdw blurRad="190500" algn="tl" rotWithShape="0">
              <a:srgbClr val="000000">
                <a:alpha val="70000"/>
              </a:srgbClr>
            </a:outerShdw>
          </a:effectLst>
        </p:spPr>
      </p:pic>
      <p:pic>
        <p:nvPicPr>
          <p:cNvPr id="46084" name="Content Placeholder 7" descr="west virgnina.JPG"/>
          <p:cNvPicPr>
            <a:picLocks noGrp="1" noChangeAspect="1"/>
          </p:cNvPicPr>
          <p:nvPr>
            <p:ph sz="half" idx="2"/>
          </p:nvPr>
        </p:nvPicPr>
        <p:blipFill>
          <a:blip r:embed="rId4"/>
          <a:srcRect/>
          <a:stretch>
            <a:fillRect/>
          </a:stretch>
        </p:blipFill>
        <p:spPr>
          <a:xfrm>
            <a:off x="533400" y="5029200"/>
            <a:ext cx="2743200" cy="14398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a Coal Mine in Appalachia…</a:t>
            </a:r>
            <a:endParaRPr lang="en-US" b="1" dirty="0">
              <a:solidFill>
                <a:schemeClr val="accent5">
                  <a:lumMod val="75000"/>
                </a:schemeClr>
              </a:solidFill>
            </a:endParaRPr>
          </a:p>
        </p:txBody>
      </p:sp>
      <p:pic>
        <p:nvPicPr>
          <p:cNvPr id="4813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4: A Coal Mine in Appalachia</a:t>
            </a:r>
            <a:endParaRPr lang="en-US" b="1" dirty="0">
              <a:solidFill>
                <a:schemeClr val="accent5">
                  <a:lumMod val="75000"/>
                </a:schemeClr>
              </a:solidFill>
            </a:endParaRPr>
          </a:p>
        </p:txBody>
      </p:sp>
      <p:sp>
        <p:nvSpPr>
          <p:cNvPr id="3" name="Content Placeholder 2"/>
          <p:cNvSpPr>
            <a:spLocks noGrp="1"/>
          </p:cNvSpPr>
          <p:nvPr>
            <p:ph sz="half" idx="1"/>
          </p:nvPr>
        </p:nvSpPr>
        <p:spPr>
          <a:xfrm>
            <a:off x="152400" y="1600200"/>
            <a:ext cx="4267200" cy="4343400"/>
          </a:xfrm>
        </p:spPr>
        <p:txBody>
          <a:bodyPr rtlCol="0">
            <a:noAutofit/>
          </a:bodyPr>
          <a:lstStyle/>
          <a:p>
            <a:pPr marL="0" indent="0" fontAlgn="auto">
              <a:spcAft>
                <a:spcPts val="0"/>
              </a:spcAft>
              <a:buFont typeface="Arial" pitchFamily="34" charset="0"/>
              <a:buNone/>
              <a:defRPr/>
            </a:pPr>
            <a:r>
              <a:rPr lang="en-US" sz="2000" b="1" dirty="0" smtClean="0">
                <a:solidFill>
                  <a:schemeClr val="accent2">
                    <a:lumMod val="75000"/>
                  </a:schemeClr>
                </a:solidFill>
              </a:rPr>
              <a:t>What is Appalachia?</a:t>
            </a:r>
          </a:p>
          <a:p>
            <a:pPr marL="0" indent="0" fontAlgn="auto">
              <a:spcAft>
                <a:spcPts val="0"/>
              </a:spcAft>
              <a:buFont typeface="Arial" pitchFamily="34" charset="0"/>
              <a:buNone/>
              <a:defRPr/>
            </a:pPr>
            <a:r>
              <a:rPr lang="en-US" sz="2000" dirty="0" smtClean="0"/>
              <a:t>Appalachia is </a:t>
            </a:r>
            <a:r>
              <a:rPr lang="en-US" sz="2000" i="1" dirty="0" smtClean="0"/>
              <a:t>not</a:t>
            </a:r>
            <a:r>
              <a:rPr lang="en-US" sz="2000" dirty="0" smtClean="0"/>
              <a:t> a state, a city, or a park. It is the name of a </a:t>
            </a:r>
            <a:r>
              <a:rPr lang="en-US" sz="2000" b="1" dirty="0" smtClean="0">
                <a:solidFill>
                  <a:schemeClr val="accent5">
                    <a:lumMod val="75000"/>
                  </a:schemeClr>
                </a:solidFill>
              </a:rPr>
              <a:t>mountainous </a:t>
            </a:r>
            <a:r>
              <a:rPr lang="en-US" sz="2000" dirty="0" smtClean="0"/>
              <a:t>region. What do you think mountainous means? That’s right! It has lots of mountains! It is part of the Appalachian Mountain Range. Appalachia covers parts of 13 states in the Southeast region!  </a:t>
            </a:r>
          </a:p>
        </p:txBody>
      </p:sp>
      <p:pic>
        <p:nvPicPr>
          <p:cNvPr id="6" name="Picture 4" descr="http://world-geography.org/uploads/posts/2010-02/1266527196_appalachian_mountains.jpg"/>
          <p:cNvPicPr>
            <a:picLocks noChangeAspect="1" noChangeArrowheads="1"/>
          </p:cNvPicPr>
          <p:nvPr/>
        </p:nvPicPr>
        <p:blipFill>
          <a:blip r:embed="rId2"/>
          <a:srcRect/>
          <a:stretch>
            <a:fillRect/>
          </a:stretch>
        </p:blipFill>
        <p:spPr bwMode="auto">
          <a:xfrm>
            <a:off x="6629400" y="2819400"/>
            <a:ext cx="2371725" cy="3867150"/>
          </a:xfrm>
          <a:prstGeom prst="rect">
            <a:avLst/>
          </a:prstGeom>
          <a:ln>
            <a:noFill/>
          </a:ln>
          <a:effectLst>
            <a:outerShdw blurRad="190500" algn="tl" rotWithShape="0">
              <a:srgbClr val="000000">
                <a:alpha val="70000"/>
              </a:srgbClr>
            </a:outerShdw>
          </a:effectLst>
        </p:spPr>
      </p:pic>
      <p:pic>
        <p:nvPicPr>
          <p:cNvPr id="5" name="Picture 6" descr="http://www.thedailygreen.com/cm/thedailygreen/images/71/appalachian-mountains-lg.jpg"/>
          <p:cNvPicPr>
            <a:picLocks noChangeAspect="1" noChangeArrowheads="1"/>
          </p:cNvPicPr>
          <p:nvPr/>
        </p:nvPicPr>
        <p:blipFill>
          <a:blip r:embed="rId3"/>
          <a:srcRect b="15035"/>
          <a:stretch>
            <a:fillRect/>
          </a:stretch>
        </p:blipFill>
        <p:spPr bwMode="auto">
          <a:xfrm>
            <a:off x="4497388" y="998538"/>
            <a:ext cx="3656012" cy="2430462"/>
          </a:xfrm>
          <a:prstGeom prst="rect">
            <a:avLst/>
          </a:prstGeom>
          <a:ln>
            <a:noFill/>
          </a:ln>
          <a:effectLst>
            <a:outerShdw blurRad="190500" algn="tl" rotWithShape="0">
              <a:srgbClr val="000000">
                <a:alpha val="70000"/>
              </a:srgbClr>
            </a:outerShdw>
          </a:effectLst>
        </p:spPr>
      </p:pic>
      <p:pic>
        <p:nvPicPr>
          <p:cNvPr id="7" name="Picture 8" descr="http://brendancalling.com/wordpress/wp-content/uploads/2009/05/mountain-top-removal-coal-appalachia.jpg"/>
          <p:cNvPicPr>
            <a:picLocks noChangeAspect="1" noChangeArrowheads="1"/>
          </p:cNvPicPr>
          <p:nvPr/>
        </p:nvPicPr>
        <p:blipFill>
          <a:blip r:embed="rId4"/>
          <a:srcRect l="9072" t="2242" b="6269"/>
          <a:stretch>
            <a:fillRect/>
          </a:stretch>
        </p:blipFill>
        <p:spPr bwMode="auto">
          <a:xfrm rot="600000">
            <a:off x="4140200" y="3529013"/>
            <a:ext cx="2554288" cy="1641475"/>
          </a:xfrm>
          <a:prstGeom prst="rect">
            <a:avLst/>
          </a:prstGeom>
          <a:ln>
            <a:noFill/>
          </a:ln>
          <a:effectLst>
            <a:outerShdw blurRad="190500" algn="tl" rotWithShape="0">
              <a:srgbClr val="000000">
                <a:alpha val="70000"/>
              </a:srgbClr>
            </a:outerShdw>
          </a:effectLst>
        </p:spPr>
      </p:pic>
      <p:sp>
        <p:nvSpPr>
          <p:cNvPr id="8" name="Content Placeholder 2"/>
          <p:cNvSpPr>
            <a:spLocks noGrp="1"/>
          </p:cNvSpPr>
          <p:nvPr>
            <p:ph sz="half" idx="1"/>
          </p:nvPr>
        </p:nvSpPr>
        <p:spPr>
          <a:xfrm>
            <a:off x="152400" y="4953000"/>
            <a:ext cx="5867400" cy="1828800"/>
          </a:xfrm>
        </p:spPr>
        <p:txBody>
          <a:bodyPr rtlCol="0">
            <a:noAutofit/>
          </a:bodyPr>
          <a:lstStyle/>
          <a:p>
            <a:pPr marL="0" indent="0" fontAlgn="auto">
              <a:spcAft>
                <a:spcPts val="0"/>
              </a:spcAft>
              <a:buFont typeface="Arial" pitchFamily="34" charset="0"/>
              <a:buNone/>
              <a:defRPr/>
            </a:pPr>
            <a:r>
              <a:rPr lang="en-US" sz="2000" b="1" dirty="0" smtClean="0">
                <a:solidFill>
                  <a:schemeClr val="accent2">
                    <a:lumMod val="75000"/>
                  </a:schemeClr>
                </a:solidFill>
              </a:rPr>
              <a:t>What do people do in Appalachia?</a:t>
            </a:r>
          </a:p>
          <a:p>
            <a:pPr marL="0" indent="0" fontAlgn="auto">
              <a:spcAft>
                <a:spcPts val="0"/>
              </a:spcAft>
              <a:buFont typeface="Arial" pitchFamily="34" charset="0"/>
              <a:buNone/>
              <a:defRPr/>
            </a:pPr>
            <a:r>
              <a:rPr lang="en-US" sz="2000" dirty="0" smtClean="0"/>
              <a:t>Appalachia is rich in </a:t>
            </a:r>
            <a:r>
              <a:rPr lang="en-US" sz="2000" b="1" dirty="0" smtClean="0">
                <a:solidFill>
                  <a:schemeClr val="accent5">
                    <a:lumMod val="75000"/>
                  </a:schemeClr>
                </a:solidFill>
              </a:rPr>
              <a:t>minerals</a:t>
            </a:r>
            <a:r>
              <a:rPr lang="en-US" sz="2000" dirty="0" smtClean="0"/>
              <a:t> that are found in rocks. </a:t>
            </a:r>
            <a:r>
              <a:rPr lang="en-US" sz="2000" b="1" dirty="0" smtClean="0">
                <a:solidFill>
                  <a:schemeClr val="accent5">
                    <a:lumMod val="75000"/>
                  </a:schemeClr>
                </a:solidFill>
              </a:rPr>
              <a:t>Coal</a:t>
            </a:r>
            <a:r>
              <a:rPr lang="en-US" sz="2000" dirty="0" smtClean="0"/>
              <a:t> is the most important mineral found in Appalachia. Coal is used to heat homes and produce electricity.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4: A Coal Mine in Appalachia</a:t>
            </a:r>
            <a:endParaRPr lang="en-US" b="1" dirty="0">
              <a:solidFill>
                <a:schemeClr val="accent5">
                  <a:lumMod val="75000"/>
                </a:schemeClr>
              </a:solidFill>
            </a:endParaRPr>
          </a:p>
        </p:txBody>
      </p:sp>
      <p:sp>
        <p:nvSpPr>
          <p:cNvPr id="50178" name="Content Placeholder 2"/>
          <p:cNvSpPr>
            <a:spLocks noGrp="1"/>
          </p:cNvSpPr>
          <p:nvPr>
            <p:ph sz="half" idx="1"/>
          </p:nvPr>
        </p:nvSpPr>
        <p:spPr>
          <a:xfrm>
            <a:off x="457200" y="4191000"/>
            <a:ext cx="4038600" cy="2590800"/>
          </a:xfrm>
        </p:spPr>
        <p:txBody>
          <a:bodyPr/>
          <a:lstStyle/>
          <a:p>
            <a:pPr marL="0" indent="0">
              <a:buFont typeface="Arial" charset="0"/>
              <a:buNone/>
            </a:pPr>
            <a:r>
              <a:rPr lang="en-US" sz="2000" smtClean="0"/>
              <a:t>In the past, miners dug tunnels in the Appalachian Mountains to get to the coal inside.  These underground mines were dangerous places.  Many people died in mining accidents.</a:t>
            </a:r>
          </a:p>
        </p:txBody>
      </p:sp>
      <p:sp>
        <p:nvSpPr>
          <p:cNvPr id="50179" name="Content Placeholder 3"/>
          <p:cNvSpPr>
            <a:spLocks noGrp="1"/>
          </p:cNvSpPr>
          <p:nvPr>
            <p:ph sz="half" idx="2"/>
          </p:nvPr>
        </p:nvSpPr>
        <p:spPr>
          <a:xfrm>
            <a:off x="4648200" y="4191000"/>
            <a:ext cx="4038600" cy="2590800"/>
          </a:xfrm>
        </p:spPr>
        <p:txBody>
          <a:bodyPr/>
          <a:lstStyle/>
          <a:p>
            <a:pPr marL="0" indent="0">
              <a:buFont typeface="Arial" charset="0"/>
              <a:buNone/>
            </a:pPr>
            <a:r>
              <a:rPr lang="en-US" sz="2000" smtClean="0"/>
              <a:t>Today most coal comes from strip mines.  Strip mines are surface mines.  Miners use heavy machinery to strip away the dirt and rocks covering the coal.  Then they use giant shovels to dig the coal out of the mountain.</a:t>
            </a:r>
          </a:p>
        </p:txBody>
      </p:sp>
      <p:pic>
        <p:nvPicPr>
          <p:cNvPr id="5" name="Picture 10" descr="Proctor-coal"/>
          <p:cNvPicPr>
            <a:picLocks noChangeAspect="1" noChangeArrowheads="1"/>
          </p:cNvPicPr>
          <p:nvPr/>
        </p:nvPicPr>
        <p:blipFill>
          <a:blip r:embed="rId2"/>
          <a:srcRect b="3192"/>
          <a:stretch>
            <a:fillRect/>
          </a:stretch>
        </p:blipFill>
        <p:spPr bwMode="auto">
          <a:xfrm>
            <a:off x="762000" y="1905000"/>
            <a:ext cx="3325813" cy="2286000"/>
          </a:xfrm>
          <a:prstGeom prst="rect">
            <a:avLst/>
          </a:prstGeom>
          <a:ln>
            <a:noFill/>
          </a:ln>
          <a:effectLst>
            <a:outerShdw blurRad="190500" algn="tl" rotWithShape="0">
              <a:srgbClr val="000000">
                <a:alpha val="70000"/>
              </a:srgbClr>
            </a:outerShdw>
          </a:effectLst>
        </p:spPr>
      </p:pic>
      <p:pic>
        <p:nvPicPr>
          <p:cNvPr id="6" name="Picture 6" descr="http://www.eb-connections.com/img_gallery/Mining,%20Tunnelling,%20Quarrying/types%20of%20mines/Strip-mining.jpg"/>
          <p:cNvPicPr>
            <a:picLocks noChangeAspect="1" noChangeArrowheads="1"/>
          </p:cNvPicPr>
          <p:nvPr/>
        </p:nvPicPr>
        <p:blipFill>
          <a:blip r:embed="rId3"/>
          <a:srcRect l="4022"/>
          <a:stretch>
            <a:fillRect/>
          </a:stretch>
        </p:blipFill>
        <p:spPr bwMode="auto">
          <a:xfrm>
            <a:off x="4953000" y="1905000"/>
            <a:ext cx="3306763" cy="2286000"/>
          </a:xfrm>
          <a:prstGeom prst="rect">
            <a:avLst/>
          </a:prstGeom>
          <a:ln>
            <a:noFill/>
          </a:ln>
          <a:effectLst>
            <a:outerShdw blurRad="190500" algn="tl" rotWithShape="0">
              <a:srgbClr val="000000">
                <a:alpha val="70000"/>
              </a:srgbClr>
            </a:outerShdw>
          </a:effectLst>
        </p:spPr>
      </p:pic>
      <p:sp>
        <p:nvSpPr>
          <p:cNvPr id="7" name="Title 7"/>
          <p:cNvSpPr txBox="1">
            <a:spLocks/>
          </p:cNvSpPr>
          <p:nvPr/>
        </p:nvSpPr>
        <p:spPr>
          <a:xfrm>
            <a:off x="457200" y="1371600"/>
            <a:ext cx="8229600" cy="552450"/>
          </a:xfrm>
          <a:prstGeom prst="rect">
            <a:avLst/>
          </a:prstGeom>
        </p:spPr>
        <p:txBody>
          <a:bodyPr anchor="ctr">
            <a:normAutofit fontScale="97500"/>
          </a:bodyPr>
          <a:lstStyle/>
          <a:p>
            <a:pPr algn="ctr" fontAlgn="auto">
              <a:spcAft>
                <a:spcPts val="0"/>
              </a:spcAft>
              <a:defRPr/>
            </a:pPr>
            <a:r>
              <a:rPr lang="en-US" sz="2800" b="1" dirty="0">
                <a:solidFill>
                  <a:schemeClr val="accent2">
                    <a:lumMod val="75000"/>
                  </a:schemeClr>
                </a:solidFill>
                <a:latin typeface="Century Gothic" pitchFamily="34" charset="0"/>
                <a:ea typeface="+mj-ea"/>
                <a:cs typeface="+mj-cs"/>
              </a:rPr>
              <a:t>    Past vs.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4: A Coal Mine in Appalachia</a:t>
            </a:r>
            <a:endParaRPr lang="en-US" b="1" dirty="0">
              <a:solidFill>
                <a:schemeClr val="accent5">
                  <a:lumMod val="75000"/>
                </a:schemeClr>
              </a:solidFill>
            </a:endParaRPr>
          </a:p>
        </p:txBody>
      </p:sp>
      <p:sp>
        <p:nvSpPr>
          <p:cNvPr id="7" name="Title 7"/>
          <p:cNvSpPr txBox="1">
            <a:spLocks/>
          </p:cNvSpPr>
          <p:nvPr/>
        </p:nvSpPr>
        <p:spPr>
          <a:xfrm>
            <a:off x="457200" y="1447800"/>
            <a:ext cx="8229600" cy="552450"/>
          </a:xfrm>
          <a:prstGeom prst="rect">
            <a:avLst/>
          </a:prstGeom>
        </p:spPr>
        <p:txBody>
          <a:bodyPr anchor="ctr">
            <a:normAutofit fontScale="97500"/>
          </a:bodyPr>
          <a:lstStyle/>
          <a:p>
            <a:pPr algn="ctr" fontAlgn="auto">
              <a:spcAft>
                <a:spcPts val="0"/>
              </a:spcAft>
              <a:defRPr/>
            </a:pPr>
            <a:r>
              <a:rPr lang="en-US" sz="2800" b="1" dirty="0">
                <a:solidFill>
                  <a:schemeClr val="accent2">
                    <a:lumMod val="75000"/>
                  </a:schemeClr>
                </a:solidFill>
                <a:latin typeface="Century Gothic" pitchFamily="34" charset="0"/>
                <a:ea typeface="+mj-ea"/>
                <a:cs typeface="+mj-cs"/>
              </a:rPr>
              <a:t>Coal Mining… How do they do it?</a:t>
            </a:r>
          </a:p>
        </p:txBody>
      </p:sp>
      <p:pic>
        <p:nvPicPr>
          <p:cNvPr id="10" name="coal mining.wmv">
            <a:hlinkClick r:id="" action="ppaction://media"/>
          </p:cNvPr>
          <p:cNvPicPr>
            <a:picLocks noGrp="1" noRot="1" noChangeAspect="1"/>
          </p:cNvPicPr>
          <p:nvPr>
            <p:ph sz="half" idx="1"/>
            <a:videoFile r:link="rId1"/>
          </p:nvPr>
        </p:nvPicPr>
        <p:blipFill>
          <a:blip r:embed="rId3"/>
          <a:srcRect/>
          <a:stretch>
            <a:fillRect/>
          </a:stretch>
        </p:blipFill>
        <p:spPr>
          <a:xfrm>
            <a:off x="1524000" y="1981200"/>
            <a:ext cx="6096000" cy="4572000"/>
          </a:xfrm>
        </p:spPr>
      </p:pic>
      <p:sp>
        <p:nvSpPr>
          <p:cNvPr id="51204" name="TextBox 10"/>
          <p:cNvSpPr txBox="1">
            <a:spLocks noChangeArrowheads="1"/>
          </p:cNvSpPr>
          <p:nvPr/>
        </p:nvSpPr>
        <p:spPr bwMode="auto">
          <a:xfrm>
            <a:off x="3159125" y="6535738"/>
            <a:ext cx="2825750" cy="246062"/>
          </a:xfrm>
          <a:prstGeom prst="rect">
            <a:avLst/>
          </a:prstGeom>
          <a:noFill/>
          <a:ln w="9525">
            <a:noFill/>
            <a:miter lim="800000"/>
            <a:headEnd/>
            <a:tailEnd/>
          </a:ln>
        </p:spPr>
        <p:txBody>
          <a:bodyPr>
            <a:spAutoFit/>
          </a:bodyPr>
          <a:lstStyle/>
          <a:p>
            <a:pPr algn="ctr"/>
            <a:r>
              <a:rPr lang="en-US" sz="1000">
                <a:latin typeface="Century Gothic" pitchFamily="34" charset="0"/>
              </a:rPr>
              <a:t>Coal mining video (5:44)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0"/>
                                        </p:tgtEl>
                                      </p:cBhvr>
                                    </p:cmd>
                                  </p:childTnLst>
                                </p:cTn>
                              </p:par>
                            </p:childTnLst>
                          </p:cTn>
                        </p:par>
                      </p:childTnLst>
                    </p:cTn>
                  </p:par>
                </p:childTnLst>
              </p:cTn>
              <p:nextCondLst>
                <p:cond evt="onClick" delay="0">
                  <p:tgtEl>
                    <p:spTgt spid="10"/>
                  </p:tgtEl>
                </p:cond>
              </p:nextCondLst>
            </p:seq>
            <p:video>
              <p:cMediaNode>
                <p:cTn id="26"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1.bp.blogspot.com/_Vk0hFDW0SUI/TLZYDMsM8FI/AAAAAAAAADU/MGWxOKDhBU0/s1600/Coal_Miner_1_large.jpg"/>
          <p:cNvPicPr>
            <a:picLocks noChangeAspect="1" noChangeArrowheads="1"/>
          </p:cNvPicPr>
          <p:nvPr/>
        </p:nvPicPr>
        <p:blipFill>
          <a:blip r:embed="rId3"/>
          <a:srcRect t="8333"/>
          <a:stretch>
            <a:fillRect/>
          </a:stretch>
        </p:blipFill>
        <p:spPr bwMode="auto">
          <a:xfrm>
            <a:off x="7410450" y="1981200"/>
            <a:ext cx="1428750" cy="16764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4: A Coal Mine in Appalachia</a:t>
            </a:r>
            <a:endParaRPr lang="en-US" b="1" dirty="0">
              <a:solidFill>
                <a:schemeClr val="accent5">
                  <a:lumMod val="75000"/>
                </a:schemeClr>
              </a:solidFill>
            </a:endParaRPr>
          </a:p>
        </p:txBody>
      </p:sp>
      <p:sp>
        <p:nvSpPr>
          <p:cNvPr id="52227" name="TextBox 10"/>
          <p:cNvSpPr txBox="1">
            <a:spLocks noChangeArrowheads="1"/>
          </p:cNvSpPr>
          <p:nvPr/>
        </p:nvSpPr>
        <p:spPr bwMode="auto">
          <a:xfrm>
            <a:off x="1457325" y="5410200"/>
            <a:ext cx="2825750" cy="246063"/>
          </a:xfrm>
          <a:prstGeom prst="rect">
            <a:avLst/>
          </a:prstGeom>
          <a:noFill/>
          <a:ln w="9525">
            <a:noFill/>
            <a:miter lim="800000"/>
            <a:headEnd/>
            <a:tailEnd/>
          </a:ln>
        </p:spPr>
        <p:txBody>
          <a:bodyPr>
            <a:spAutoFit/>
          </a:bodyPr>
          <a:lstStyle/>
          <a:p>
            <a:pPr algn="ctr"/>
            <a:r>
              <a:rPr lang="en-US" sz="1000" dirty="0">
                <a:latin typeface="Century Gothic" pitchFamily="34" charset="0"/>
              </a:rPr>
              <a:t>“Working in the Coalmine” slideshow (2:51)</a:t>
            </a:r>
          </a:p>
        </p:txBody>
      </p:sp>
      <p:pic>
        <p:nvPicPr>
          <p:cNvPr id="15" name="dorsey working in coal mine 1966.wmv">
            <a:hlinkClick r:id="" action="ppaction://media"/>
          </p:cNvPr>
          <p:cNvPicPr>
            <a:picLocks noGrp="1" noRot="1" noChangeAspect="1"/>
          </p:cNvPicPr>
          <p:nvPr>
            <p:ph sz="half" idx="1"/>
            <a:videoFile r:link="rId1"/>
          </p:nvPr>
        </p:nvPicPr>
        <p:blipFill>
          <a:blip r:embed="rId4"/>
          <a:srcRect/>
          <a:stretch>
            <a:fillRect/>
          </a:stretch>
        </p:blipFill>
        <p:spPr>
          <a:xfrm>
            <a:off x="381000" y="1676400"/>
            <a:ext cx="4978400" cy="3733800"/>
          </a:xfrm>
        </p:spPr>
      </p:pic>
      <p:sp>
        <p:nvSpPr>
          <p:cNvPr id="16" name="Title 7"/>
          <p:cNvSpPr txBox="1">
            <a:spLocks/>
          </p:cNvSpPr>
          <p:nvPr/>
        </p:nvSpPr>
        <p:spPr>
          <a:xfrm>
            <a:off x="228600" y="5924550"/>
            <a:ext cx="5334000" cy="552450"/>
          </a:xfrm>
          <a:prstGeom prst="rect">
            <a:avLst/>
          </a:prstGeom>
        </p:spPr>
        <p:txBody>
          <a:bodyPr anchor="ctr">
            <a:normAutofit fontScale="97500"/>
          </a:bodyPr>
          <a:lstStyle/>
          <a:p>
            <a:pPr algn="ctr" fontAlgn="auto">
              <a:spcAft>
                <a:spcPts val="0"/>
              </a:spcAft>
              <a:defRPr/>
            </a:pPr>
            <a:r>
              <a:rPr lang="en-US" sz="2800" b="1" dirty="0">
                <a:solidFill>
                  <a:schemeClr val="accent2">
                    <a:lumMod val="75000"/>
                  </a:schemeClr>
                </a:solidFill>
                <a:latin typeface="Century Gothic" pitchFamily="34" charset="0"/>
                <a:ea typeface="+mj-ea"/>
                <a:cs typeface="+mj-cs"/>
              </a:rPr>
              <a:t>Pictures from Mining in the Past</a:t>
            </a:r>
          </a:p>
        </p:txBody>
      </p:sp>
      <p:pic>
        <p:nvPicPr>
          <p:cNvPr id="14" name="Picture 6" descr="http://www.pdnphotooftheday.com/wp-content/uploads/2010/05/1971.jpg"/>
          <p:cNvPicPr>
            <a:picLocks noChangeAspect="1" noChangeArrowheads="1"/>
          </p:cNvPicPr>
          <p:nvPr/>
        </p:nvPicPr>
        <p:blipFill>
          <a:blip r:embed="rId5"/>
          <a:srcRect/>
          <a:stretch>
            <a:fillRect/>
          </a:stretch>
        </p:blipFill>
        <p:spPr bwMode="auto">
          <a:xfrm>
            <a:off x="6324600" y="3581400"/>
            <a:ext cx="2098675" cy="1524000"/>
          </a:xfrm>
          <a:prstGeom prst="rect">
            <a:avLst/>
          </a:prstGeom>
          <a:ln>
            <a:noFill/>
          </a:ln>
          <a:effectLst>
            <a:outerShdw blurRad="190500" algn="tl" rotWithShape="0">
              <a:srgbClr val="000000">
                <a:alpha val="70000"/>
              </a:srgbClr>
            </a:outerShdw>
          </a:effectLst>
        </p:spPr>
      </p:pic>
      <p:pic>
        <p:nvPicPr>
          <p:cNvPr id="12" name="Picture 2" descr="http://ecx.images-amazon.com/images/I/51TWbsp7WCL._SL500_AA300_.jpg"/>
          <p:cNvPicPr>
            <a:picLocks noChangeAspect="1" noChangeArrowheads="1"/>
          </p:cNvPicPr>
          <p:nvPr/>
        </p:nvPicPr>
        <p:blipFill>
          <a:blip r:embed="rId6"/>
          <a:srcRect l="3200" r="3200"/>
          <a:stretch>
            <a:fillRect/>
          </a:stretch>
        </p:blipFill>
        <p:spPr bwMode="auto">
          <a:xfrm>
            <a:off x="5894388" y="4953000"/>
            <a:ext cx="1497012" cy="1600200"/>
          </a:xfrm>
          <a:prstGeom prst="rect">
            <a:avLst/>
          </a:prstGeom>
          <a:ln>
            <a:noFill/>
          </a:ln>
          <a:effectLst>
            <a:outerShdw blurRad="190500" algn="tl" rotWithShape="0">
              <a:srgbClr val="000000">
                <a:alpha val="70000"/>
              </a:srgbClr>
            </a:outerShdw>
          </a:effectLst>
        </p:spPr>
      </p:pic>
      <p:sp>
        <p:nvSpPr>
          <p:cNvPr id="17" name="Content Placeholder 2"/>
          <p:cNvSpPr txBox="1">
            <a:spLocks/>
          </p:cNvSpPr>
          <p:nvPr/>
        </p:nvSpPr>
        <p:spPr>
          <a:xfrm>
            <a:off x="5638800" y="1219200"/>
            <a:ext cx="1447800" cy="2057400"/>
          </a:xfrm>
          <a:prstGeom prst="rect">
            <a:avLst/>
          </a:prstGeom>
        </p:spPr>
        <p:style>
          <a:lnRef idx="1">
            <a:schemeClr val="accent2"/>
          </a:lnRef>
          <a:fillRef idx="2">
            <a:schemeClr val="accent2"/>
          </a:fillRef>
          <a:effectRef idx="1">
            <a:schemeClr val="accent2"/>
          </a:effectRef>
          <a:fontRef idx="minor">
            <a:schemeClr val="dk1"/>
          </a:fontRef>
        </p:style>
        <p:txBody>
          <a:bodyPr/>
          <a:lstStyle/>
          <a:p>
            <a:pPr algn="ctr" fontAlgn="auto">
              <a:spcBef>
                <a:spcPts val="0"/>
              </a:spcBef>
              <a:spcAft>
                <a:spcPts val="0"/>
              </a:spcAft>
              <a:defRPr/>
            </a:pPr>
            <a:r>
              <a:rPr lang="en-US" dirty="0">
                <a:solidFill>
                  <a:schemeClr val="tx1"/>
                </a:solidFill>
              </a:rPr>
              <a:t>Lee Dorsey wrote the song “Working in the Coal Mine” in 1966.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bg/>
                                          </p:spTgt>
                                        </p:tgtEl>
                                        <p:attrNameLst>
                                          <p:attrName>style.visibility</p:attrName>
                                        </p:attrNameLst>
                                      </p:cBhvr>
                                      <p:to>
                                        <p:strVal val="visible"/>
                                      </p:to>
                                    </p:set>
                                    <p:anim calcmode="lin" valueType="num">
                                      <p:cBhvr additive="base">
                                        <p:cTn id="25"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p:cTn id="32" fill="hold" display="0">
                  <p:stCondLst>
                    <p:cond delay="indefinite"/>
                  </p:stCondLst>
                  <p:endCondLst>
                    <p:cond evt="onNext" delay="0">
                      <p:tgtEl>
                        <p:sldTgt/>
                      </p:tgtEl>
                    </p:cond>
                    <p:cond evt="onPrev" delay="0">
                      <p:tgtEl>
                        <p:sldTgt/>
                      </p:tgtEl>
                    </p:cond>
                  </p:endCondLst>
                </p:cTn>
                <p:tgtEl>
                  <p:spTgt spid="15"/>
                </p:tgtEl>
              </p:cMediaNode>
            </p:video>
          </p:childTnLst>
        </p:cTn>
      </p:par>
    </p:tnLst>
    <p:bldLst>
      <p:bldP spid="16" grpId="0"/>
      <p:bldP spid="17"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4267200" cy="1143000"/>
          </a:xfrm>
        </p:spPr>
        <p:txBody>
          <a:bodyPr rtlCol="0">
            <a:normAutofit fontScale="90000"/>
          </a:bodyPr>
          <a:lstStyle/>
          <a:p>
            <a:pPr algn="l" fontAlgn="auto">
              <a:spcAft>
                <a:spcPts val="0"/>
              </a:spcAft>
              <a:defRPr/>
            </a:pPr>
            <a:r>
              <a:rPr lang="en-US" b="1" smtClean="0">
                <a:solidFill>
                  <a:schemeClr val="accent5">
                    <a:lumMod val="75000"/>
                  </a:schemeClr>
                </a:solidFill>
              </a:rPr>
              <a:t>Traveling </a:t>
            </a:r>
            <a:r>
              <a:rPr lang="en-US" b="1" dirty="0" smtClean="0">
                <a:solidFill>
                  <a:schemeClr val="accent5">
                    <a:lumMod val="75000"/>
                  </a:schemeClr>
                </a:solidFill>
              </a:rPr>
              <a:t/>
            </a:r>
            <a:br>
              <a:rPr lang="en-US" b="1" dirty="0" smtClean="0">
                <a:solidFill>
                  <a:schemeClr val="accent5">
                    <a:lumMod val="75000"/>
                  </a:schemeClr>
                </a:solidFill>
              </a:rPr>
            </a:br>
            <a:r>
              <a:rPr lang="en-US" b="1" dirty="0" smtClean="0">
                <a:solidFill>
                  <a:schemeClr val="accent5">
                    <a:lumMod val="75000"/>
                  </a:schemeClr>
                </a:solidFill>
              </a:rPr>
              <a:t>by Boat &amp; Bus</a:t>
            </a:r>
            <a:endParaRPr lang="en-US" b="1" dirty="0">
              <a:solidFill>
                <a:schemeClr val="accent5">
                  <a:lumMod val="75000"/>
                </a:schemeClr>
              </a:solidFill>
            </a:endParaRPr>
          </a:p>
        </p:txBody>
      </p:sp>
      <p:pic>
        <p:nvPicPr>
          <p:cNvPr id="18434" name="Content Placeholder 5" descr="alabama.WMF"/>
          <p:cNvPicPr>
            <a:picLocks noGrp="1" noChangeAspect="1"/>
          </p:cNvPicPr>
          <p:nvPr>
            <p:ph sz="half" idx="2"/>
          </p:nvPr>
        </p:nvPicPr>
        <p:blipFill>
          <a:blip r:embed="rId3"/>
          <a:srcRect/>
          <a:stretch>
            <a:fillRect/>
          </a:stretch>
        </p:blipFill>
        <p:spPr>
          <a:xfrm>
            <a:off x="609600" y="152400"/>
            <a:ext cx="1173163" cy="639763"/>
          </a:xfrm>
        </p:spPr>
      </p:pic>
      <p:pic>
        <p:nvPicPr>
          <p:cNvPr id="18435" name="Picture 6" descr="arkansas.WMF"/>
          <p:cNvPicPr>
            <a:picLocks noChangeAspect="1"/>
          </p:cNvPicPr>
          <p:nvPr/>
        </p:nvPicPr>
        <p:blipFill>
          <a:blip r:embed="rId4"/>
          <a:srcRect/>
          <a:stretch>
            <a:fillRect/>
          </a:stretch>
        </p:blipFill>
        <p:spPr bwMode="auto">
          <a:xfrm>
            <a:off x="1949450" y="152400"/>
            <a:ext cx="1174750" cy="639763"/>
          </a:xfrm>
          <a:prstGeom prst="rect">
            <a:avLst/>
          </a:prstGeom>
          <a:noFill/>
          <a:ln w="9525">
            <a:noFill/>
            <a:miter lim="800000"/>
            <a:headEnd/>
            <a:tailEnd/>
          </a:ln>
        </p:spPr>
      </p:pic>
      <p:pic>
        <p:nvPicPr>
          <p:cNvPr id="18436" name="Picture 9" descr="florida.WMF"/>
          <p:cNvPicPr>
            <a:picLocks noChangeAspect="1"/>
          </p:cNvPicPr>
          <p:nvPr/>
        </p:nvPicPr>
        <p:blipFill>
          <a:blip r:embed="rId5"/>
          <a:srcRect/>
          <a:stretch>
            <a:fillRect/>
          </a:stretch>
        </p:blipFill>
        <p:spPr bwMode="auto">
          <a:xfrm>
            <a:off x="3322638" y="152400"/>
            <a:ext cx="1173162" cy="639763"/>
          </a:xfrm>
          <a:prstGeom prst="rect">
            <a:avLst/>
          </a:prstGeom>
          <a:noFill/>
          <a:ln w="9525">
            <a:noFill/>
            <a:miter lim="800000"/>
            <a:headEnd/>
            <a:tailEnd/>
          </a:ln>
        </p:spPr>
      </p:pic>
      <p:pic>
        <p:nvPicPr>
          <p:cNvPr id="18437" name="Picture 10" descr="georgia.WMF"/>
          <p:cNvPicPr>
            <a:picLocks noChangeAspect="1"/>
          </p:cNvPicPr>
          <p:nvPr/>
        </p:nvPicPr>
        <p:blipFill>
          <a:blip r:embed="rId6"/>
          <a:srcRect/>
          <a:stretch>
            <a:fillRect/>
          </a:stretch>
        </p:blipFill>
        <p:spPr bwMode="auto">
          <a:xfrm>
            <a:off x="4694238" y="152400"/>
            <a:ext cx="1173162" cy="639763"/>
          </a:xfrm>
          <a:prstGeom prst="rect">
            <a:avLst/>
          </a:prstGeom>
          <a:noFill/>
          <a:ln w="9525">
            <a:noFill/>
            <a:miter lim="800000"/>
            <a:headEnd/>
            <a:tailEnd/>
          </a:ln>
        </p:spPr>
      </p:pic>
      <p:pic>
        <p:nvPicPr>
          <p:cNvPr id="18438" name="Picture 11" descr="kentucky.WMF"/>
          <p:cNvPicPr>
            <a:picLocks noChangeAspect="1"/>
          </p:cNvPicPr>
          <p:nvPr/>
        </p:nvPicPr>
        <p:blipFill>
          <a:blip r:embed="rId7"/>
          <a:srcRect/>
          <a:stretch>
            <a:fillRect/>
          </a:stretch>
        </p:blipFill>
        <p:spPr bwMode="auto">
          <a:xfrm>
            <a:off x="6065838" y="152400"/>
            <a:ext cx="1173162" cy="639763"/>
          </a:xfrm>
          <a:prstGeom prst="rect">
            <a:avLst/>
          </a:prstGeom>
          <a:noFill/>
          <a:ln w="9525">
            <a:noFill/>
            <a:miter lim="800000"/>
            <a:headEnd/>
            <a:tailEnd/>
          </a:ln>
        </p:spPr>
      </p:pic>
      <p:pic>
        <p:nvPicPr>
          <p:cNvPr id="18439" name="Picture 12" descr="louisiana.WMF"/>
          <p:cNvPicPr>
            <a:picLocks noChangeAspect="1"/>
          </p:cNvPicPr>
          <p:nvPr/>
        </p:nvPicPr>
        <p:blipFill>
          <a:blip r:embed="rId8"/>
          <a:srcRect/>
          <a:stretch>
            <a:fillRect/>
          </a:stretch>
        </p:blipFill>
        <p:spPr bwMode="auto">
          <a:xfrm>
            <a:off x="7437438" y="152400"/>
            <a:ext cx="1173162" cy="639763"/>
          </a:xfrm>
          <a:prstGeom prst="rect">
            <a:avLst/>
          </a:prstGeom>
          <a:noFill/>
          <a:ln w="9525">
            <a:noFill/>
            <a:miter lim="800000"/>
            <a:headEnd/>
            <a:tailEnd/>
          </a:ln>
        </p:spPr>
      </p:pic>
      <p:grpSp>
        <p:nvGrpSpPr>
          <p:cNvPr id="18440" name="Group 26"/>
          <p:cNvGrpSpPr>
            <a:grpSpLocks/>
          </p:cNvGrpSpPr>
          <p:nvPr/>
        </p:nvGrpSpPr>
        <p:grpSpPr bwMode="auto">
          <a:xfrm>
            <a:off x="571500" y="6065838"/>
            <a:ext cx="8001000" cy="639762"/>
            <a:chOff x="-228600" y="4953000"/>
            <a:chExt cx="8001000" cy="640080"/>
          </a:xfrm>
        </p:grpSpPr>
        <p:pic>
          <p:nvPicPr>
            <p:cNvPr id="18442" name="Picture 13" descr="mississippi.WMF"/>
            <p:cNvPicPr>
              <a:picLocks noChangeAspect="1"/>
            </p:cNvPicPr>
            <p:nvPr/>
          </p:nvPicPr>
          <p:blipFill>
            <a:blip r:embed="rId9"/>
            <a:srcRect/>
            <a:stretch>
              <a:fillRect/>
            </a:stretch>
          </p:blipFill>
          <p:spPr bwMode="auto">
            <a:xfrm>
              <a:off x="-228600" y="4953000"/>
              <a:ext cx="1174385" cy="640080"/>
            </a:xfrm>
            <a:prstGeom prst="rect">
              <a:avLst/>
            </a:prstGeom>
            <a:noFill/>
            <a:ln w="9525">
              <a:noFill/>
              <a:miter lim="800000"/>
              <a:headEnd/>
              <a:tailEnd/>
            </a:ln>
          </p:spPr>
        </p:pic>
        <p:pic>
          <p:nvPicPr>
            <p:cNvPr id="18443" name="Picture 14" descr="north carolina.WMF"/>
            <p:cNvPicPr>
              <a:picLocks noChangeAspect="1"/>
            </p:cNvPicPr>
            <p:nvPr/>
          </p:nvPicPr>
          <p:blipFill>
            <a:blip r:embed="rId10"/>
            <a:srcRect/>
            <a:stretch>
              <a:fillRect/>
            </a:stretch>
          </p:blipFill>
          <p:spPr bwMode="auto">
            <a:xfrm>
              <a:off x="1114329" y="4953000"/>
              <a:ext cx="1173029" cy="640080"/>
            </a:xfrm>
            <a:prstGeom prst="rect">
              <a:avLst/>
            </a:prstGeom>
            <a:noFill/>
            <a:ln w="9525">
              <a:noFill/>
              <a:miter lim="800000"/>
              <a:headEnd/>
              <a:tailEnd/>
            </a:ln>
          </p:spPr>
        </p:pic>
        <p:pic>
          <p:nvPicPr>
            <p:cNvPr id="18444" name="Picture 15" descr="south carolina.WMF"/>
            <p:cNvPicPr>
              <a:picLocks noChangeAspect="1"/>
            </p:cNvPicPr>
            <p:nvPr/>
          </p:nvPicPr>
          <p:blipFill>
            <a:blip r:embed="rId11"/>
            <a:srcRect/>
            <a:stretch>
              <a:fillRect/>
            </a:stretch>
          </p:blipFill>
          <p:spPr bwMode="auto">
            <a:xfrm>
              <a:off x="2485929" y="4953000"/>
              <a:ext cx="1174385" cy="640080"/>
            </a:xfrm>
            <a:prstGeom prst="rect">
              <a:avLst/>
            </a:prstGeom>
            <a:noFill/>
            <a:ln w="9525">
              <a:noFill/>
              <a:miter lim="800000"/>
              <a:headEnd/>
              <a:tailEnd/>
            </a:ln>
          </p:spPr>
        </p:pic>
        <p:pic>
          <p:nvPicPr>
            <p:cNvPr id="18445" name="Picture 16" descr="tennessee.WMF"/>
            <p:cNvPicPr>
              <a:picLocks noChangeAspect="1"/>
            </p:cNvPicPr>
            <p:nvPr/>
          </p:nvPicPr>
          <p:blipFill>
            <a:blip r:embed="rId12"/>
            <a:srcRect/>
            <a:stretch>
              <a:fillRect/>
            </a:stretch>
          </p:blipFill>
          <p:spPr bwMode="auto">
            <a:xfrm>
              <a:off x="3857529" y="4953000"/>
              <a:ext cx="1173029" cy="640080"/>
            </a:xfrm>
            <a:prstGeom prst="rect">
              <a:avLst/>
            </a:prstGeom>
            <a:noFill/>
            <a:ln w="9525">
              <a:noFill/>
              <a:miter lim="800000"/>
              <a:headEnd/>
              <a:tailEnd/>
            </a:ln>
          </p:spPr>
        </p:pic>
        <p:pic>
          <p:nvPicPr>
            <p:cNvPr id="18446" name="Picture 17" descr="virginai.WMF"/>
            <p:cNvPicPr>
              <a:picLocks noChangeAspect="1"/>
            </p:cNvPicPr>
            <p:nvPr/>
          </p:nvPicPr>
          <p:blipFill>
            <a:blip r:embed="rId13"/>
            <a:srcRect/>
            <a:stretch>
              <a:fillRect/>
            </a:stretch>
          </p:blipFill>
          <p:spPr bwMode="auto">
            <a:xfrm>
              <a:off x="5229129" y="4953000"/>
              <a:ext cx="1173029" cy="640080"/>
            </a:xfrm>
            <a:prstGeom prst="rect">
              <a:avLst/>
            </a:prstGeom>
            <a:noFill/>
            <a:ln w="9525">
              <a:noFill/>
              <a:miter lim="800000"/>
              <a:headEnd/>
              <a:tailEnd/>
            </a:ln>
          </p:spPr>
        </p:pic>
        <p:pic>
          <p:nvPicPr>
            <p:cNvPr id="18447" name="Picture 18" descr="west virginia.WMF"/>
            <p:cNvPicPr>
              <a:picLocks noChangeAspect="1"/>
            </p:cNvPicPr>
            <p:nvPr/>
          </p:nvPicPr>
          <p:blipFill>
            <a:blip r:embed="rId14"/>
            <a:srcRect/>
            <a:stretch>
              <a:fillRect/>
            </a:stretch>
          </p:blipFill>
          <p:spPr bwMode="auto">
            <a:xfrm>
              <a:off x="6600729" y="4953000"/>
              <a:ext cx="1171671" cy="640080"/>
            </a:xfrm>
            <a:prstGeom prst="rect">
              <a:avLst/>
            </a:prstGeom>
            <a:noFill/>
            <a:ln w="9525">
              <a:noFill/>
              <a:miter lim="800000"/>
              <a:headEnd/>
              <a:tailEnd/>
            </a:ln>
          </p:spPr>
        </p:pic>
      </p:grpSp>
      <p:sp>
        <p:nvSpPr>
          <p:cNvPr id="17" name="Content Placeholder 2"/>
          <p:cNvSpPr txBox="1">
            <a:spLocks/>
          </p:cNvSpPr>
          <p:nvPr/>
        </p:nvSpPr>
        <p:spPr>
          <a:xfrm>
            <a:off x="457200" y="3657600"/>
            <a:ext cx="4038600" cy="762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3">
                  <a:lumMod val="75000"/>
                </a:schemeClr>
              </a:buClr>
              <a:buSzPct val="100000"/>
              <a:buFont typeface="Wingdings" pitchFamily="2" charset="2"/>
              <a:buChar char="§"/>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What are the different types of music in the Southeast</a:t>
            </a:r>
            <a:r>
              <a:rPr kumimoji="0" lang="en-US" sz="2000" b="0" u="none" strike="noStrike" kern="1200" cap="none" spc="0" normalizeH="0" baseline="0" noProof="0" dirty="0" smtClean="0">
                <a:ln>
                  <a:noFill/>
                </a:ln>
                <a:solidFill>
                  <a:schemeClr val="dk1"/>
                </a:solidFill>
                <a:effectLst/>
                <a:uLnTx/>
                <a:uFillTx/>
                <a:latin typeface="+mn-lt"/>
                <a:ea typeface="+mn-ea"/>
                <a:cs typeface="+mn-cs"/>
              </a:rPr>
              <a:t>?</a:t>
            </a:r>
          </a:p>
        </p:txBody>
      </p:sp>
      <p:sp>
        <p:nvSpPr>
          <p:cNvPr id="18" name="Content Placeholder 2"/>
          <p:cNvSpPr txBox="1">
            <a:spLocks/>
          </p:cNvSpPr>
          <p:nvPr/>
        </p:nvSpPr>
        <p:spPr>
          <a:xfrm>
            <a:off x="457200" y="4648200"/>
            <a:ext cx="4038600" cy="762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3">
                  <a:lumMod val="75000"/>
                </a:schemeClr>
              </a:buClr>
              <a:buSzPct val="100000"/>
              <a:buFont typeface="Wingdings" pitchFamily="2" charset="2"/>
              <a:buChar char="§"/>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How has the Southeast changed over time</a:t>
            </a:r>
            <a:r>
              <a:rPr kumimoji="0" lang="en-US" sz="2000" b="0" u="none" strike="noStrike" kern="1200" cap="none" spc="0" normalizeH="0" baseline="0" noProof="0" dirty="0" smtClean="0">
                <a:ln>
                  <a:noFill/>
                </a:ln>
                <a:solidFill>
                  <a:schemeClr val="dk1"/>
                </a:solidFill>
                <a:effectLst/>
                <a:uLnTx/>
                <a:uFillTx/>
                <a:latin typeface="+mn-lt"/>
                <a:ea typeface="+mn-ea"/>
                <a:cs typeface="+mn-cs"/>
              </a:rPr>
              <a:t>?</a:t>
            </a:r>
          </a:p>
        </p:txBody>
      </p:sp>
      <p:sp>
        <p:nvSpPr>
          <p:cNvPr id="19" name="Content Placeholder 2"/>
          <p:cNvSpPr txBox="1">
            <a:spLocks/>
          </p:cNvSpPr>
          <p:nvPr/>
        </p:nvSpPr>
        <p:spPr>
          <a:xfrm>
            <a:off x="457200" y="2667000"/>
            <a:ext cx="4038600" cy="7620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3">
                  <a:lumMod val="75000"/>
                </a:schemeClr>
              </a:buClr>
              <a:buSzPct val="100000"/>
              <a:buFont typeface="Wingdings" pitchFamily="2" charset="2"/>
              <a:buChar char="§"/>
              <a:tabLst/>
              <a:defRPr/>
            </a:pPr>
            <a:r>
              <a:rPr kumimoji="0" lang="en-US" sz="2000" b="0" i="0" u="none" strike="noStrike" kern="1200" cap="none" spc="0" normalizeH="0" baseline="0" noProof="0" dirty="0" smtClean="0">
                <a:ln>
                  <a:noFill/>
                </a:ln>
                <a:solidFill>
                  <a:schemeClr val="dk1"/>
                </a:solidFill>
                <a:effectLst/>
                <a:uLnTx/>
                <a:uFillTx/>
                <a:latin typeface="+mn-lt"/>
                <a:ea typeface="+mn-ea"/>
                <a:cs typeface="+mn-cs"/>
              </a:rPr>
              <a:t>What are the different ways land is used in the Southeast</a:t>
            </a:r>
            <a:r>
              <a:rPr kumimoji="0" lang="en-US" sz="2000" b="0" u="none" strike="noStrike" kern="1200" cap="none" spc="0" normalizeH="0" baseline="0" noProof="0" dirty="0" smtClean="0">
                <a:ln>
                  <a:noFill/>
                </a:ln>
                <a:solidFill>
                  <a:schemeClr val="dk1"/>
                </a:solidFill>
                <a:effectLst/>
                <a:uLnTx/>
                <a:uFillTx/>
                <a:latin typeface="+mn-lt"/>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bg/>
                                          </p:spTgt>
                                        </p:tgtEl>
                                        <p:attrNameLst>
                                          <p:attrName>style.visibility</p:attrName>
                                        </p:attrNameLst>
                                      </p:cBhvr>
                                      <p:to>
                                        <p:strVal val="visible"/>
                                      </p:to>
                                    </p:set>
                                    <p:anim calcmode="lin" valueType="num">
                                      <p:cBhvr additive="base">
                                        <p:cTn id="17"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 calcmode="lin" valueType="num">
                                      <p:cBhvr additive="base">
                                        <p:cTn id="2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 calcmode="lin" valueType="num">
                                      <p:cBhvr additive="base">
                                        <p:cTn id="27" dur="500" fill="hold"/>
                                        <p:tgtEl>
                                          <p:spTgt spid="19">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bg/>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8" grpId="0" build="allAtOnce" animBg="1"/>
      <p:bldP spid="19"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rtlCol="0">
            <a:normAutofit fontScale="90000"/>
          </a:bodyPr>
          <a:lstStyle/>
          <a:p>
            <a:pPr algn="l" fontAlgn="auto">
              <a:spcAft>
                <a:spcPts val="0"/>
              </a:spcAft>
              <a:defRPr/>
            </a:pPr>
            <a:r>
              <a:rPr lang="en-US" b="1" dirty="0" smtClean="0">
                <a:solidFill>
                  <a:schemeClr val="accent5">
                    <a:lumMod val="75000"/>
                  </a:schemeClr>
                </a:solidFill>
              </a:rPr>
              <a:t>Music: Bluegrass</a:t>
            </a:r>
            <a:br>
              <a:rPr lang="en-US" b="1" dirty="0" smtClean="0">
                <a:solidFill>
                  <a:schemeClr val="accent5">
                    <a:lumMod val="75000"/>
                  </a:schemeClr>
                </a:solidFill>
              </a:rPr>
            </a:br>
            <a:endParaRPr lang="en-US" dirty="0"/>
          </a:p>
        </p:txBody>
      </p:sp>
      <p:sp>
        <p:nvSpPr>
          <p:cNvPr id="53250" name="Content Placeholder 2"/>
          <p:cNvSpPr>
            <a:spLocks noGrp="1"/>
          </p:cNvSpPr>
          <p:nvPr>
            <p:ph sz="half" idx="1"/>
          </p:nvPr>
        </p:nvSpPr>
        <p:spPr/>
        <p:txBody>
          <a:bodyPr/>
          <a:lstStyle/>
          <a:p>
            <a:pPr marL="0" indent="0">
              <a:buFont typeface="Arial" charset="0"/>
              <a:buNone/>
            </a:pPr>
            <a:r>
              <a:rPr lang="en-US" sz="2000" smtClean="0"/>
              <a:t>Bluegrass is the traditional music of Appalachia. It has a fast beat and often includes banjos, fiddles, and guitars.</a:t>
            </a:r>
          </a:p>
        </p:txBody>
      </p:sp>
      <p:pic>
        <p:nvPicPr>
          <p:cNvPr id="53251" name="Picture 3" descr="C:\Users\Anette\AppData\Local\Microsoft\Windows\Temporary Internet Files\Content.IE5\ZRXG320C\MC900441798[1].png"/>
          <p:cNvPicPr>
            <a:picLocks noChangeAspect="1" noChangeArrowheads="1"/>
          </p:cNvPicPr>
          <p:nvPr/>
        </p:nvPicPr>
        <p:blipFill>
          <a:blip r:embed="rId4"/>
          <a:srcRect t="4167" b="12500"/>
          <a:stretch>
            <a:fillRect/>
          </a:stretch>
        </p:blipFill>
        <p:spPr bwMode="auto">
          <a:xfrm>
            <a:off x="228600" y="0"/>
            <a:ext cx="1600200" cy="1333500"/>
          </a:xfrm>
          <a:prstGeom prst="rect">
            <a:avLst/>
          </a:prstGeom>
          <a:noFill/>
          <a:ln w="9525">
            <a:noFill/>
            <a:miter lim="800000"/>
            <a:headEnd/>
            <a:tailEnd/>
          </a:ln>
        </p:spPr>
      </p:pic>
      <p:pic>
        <p:nvPicPr>
          <p:cNvPr id="8" name="Picture 4" descr="http://ecx.images-amazon.com/images/I/41WN8GBNFEL._SL500_AA300_.jpg">
            <a:hlinkClick r:id="rId5"/>
          </p:cNvPr>
          <p:cNvPicPr>
            <a:picLocks noChangeAspect="1" noChangeArrowheads="1"/>
          </p:cNvPicPr>
          <p:nvPr/>
        </p:nvPicPr>
        <p:blipFill>
          <a:blip r:embed="rId6"/>
          <a:srcRect/>
          <a:stretch>
            <a:fillRect/>
          </a:stretch>
        </p:blipFill>
        <p:spPr bwMode="auto">
          <a:xfrm>
            <a:off x="5181600" y="1066800"/>
            <a:ext cx="2971800" cy="2971800"/>
          </a:xfrm>
          <a:prstGeom prst="rect">
            <a:avLst/>
          </a:prstGeom>
          <a:ln>
            <a:noFill/>
          </a:ln>
          <a:effectLst>
            <a:outerShdw blurRad="190500" algn="tl" rotWithShape="0">
              <a:srgbClr val="000000">
                <a:alpha val="70000"/>
              </a:srgbClr>
            </a:outerShdw>
          </a:effectLst>
        </p:spPr>
      </p:pic>
      <p:pic>
        <p:nvPicPr>
          <p:cNvPr id="9" name="bluegrass.wmv">
            <a:hlinkClick r:id="" action="ppaction://media"/>
          </p:cNvPr>
          <p:cNvPicPr>
            <a:picLocks noGrp="1" noRot="1" noChangeAspect="1"/>
          </p:cNvPicPr>
          <p:nvPr>
            <p:ph sz="half" idx="2"/>
            <a:videoFile r:link="rId1"/>
          </p:nvPr>
        </p:nvPicPr>
        <p:blipFill>
          <a:blip r:embed="rId7"/>
          <a:srcRect/>
          <a:stretch>
            <a:fillRect/>
          </a:stretch>
        </p:blipFill>
        <p:spPr>
          <a:xfrm>
            <a:off x="533400" y="3048000"/>
            <a:ext cx="4419600" cy="3314700"/>
          </a:xfrm>
        </p:spPr>
      </p:pic>
      <p:pic>
        <p:nvPicPr>
          <p:cNvPr id="10" name="Bluegrass_ Salt Creek.mp3">
            <a:hlinkClick r:id="" action="ppaction://media"/>
          </p:cNvPr>
          <p:cNvPicPr>
            <a:picLocks noRot="1" noChangeAspect="1"/>
          </p:cNvPicPr>
          <p:nvPr>
            <a:audioFile r:link="rId2"/>
          </p:nvPr>
        </p:nvPicPr>
        <p:blipFill>
          <a:blip r:embed="rId8"/>
          <a:srcRect/>
          <a:stretch>
            <a:fillRect/>
          </a:stretch>
        </p:blipFill>
        <p:spPr bwMode="auto">
          <a:xfrm>
            <a:off x="8610600" y="6096000"/>
            <a:ext cx="304800" cy="304800"/>
          </a:xfrm>
          <a:prstGeom prst="rect">
            <a:avLst/>
          </a:prstGeom>
          <a:noFill/>
          <a:ln w="9525">
            <a:noFill/>
            <a:miter lim="800000"/>
            <a:headEnd/>
            <a:tailEnd/>
          </a:ln>
        </p:spPr>
      </p:pic>
      <p:pic>
        <p:nvPicPr>
          <p:cNvPr id="2053" name="Picture 5" descr="http://gp1.wac.edgecastcdn.net/802892/production_public/Artist/1397877/image/small/Salt_Creek_on_the_porch_1300066212.jpg"/>
          <p:cNvPicPr>
            <a:picLocks noChangeAspect="1" noChangeArrowheads="1"/>
          </p:cNvPicPr>
          <p:nvPr/>
        </p:nvPicPr>
        <p:blipFill>
          <a:blip r:embed="rId9"/>
          <a:srcRect/>
          <a:stretch>
            <a:fillRect/>
          </a:stretch>
        </p:blipFill>
        <p:spPr bwMode="auto">
          <a:xfrm>
            <a:off x="5867400" y="3752850"/>
            <a:ext cx="3022600" cy="2266950"/>
          </a:xfrm>
          <a:prstGeom prst="rect">
            <a:avLst/>
          </a:prstGeom>
          <a:ln>
            <a:noFill/>
          </a:ln>
          <a:effectLst>
            <a:outerShdw blurRad="190500" algn="tl" rotWithShape="0">
              <a:srgbClr val="000000">
                <a:alpha val="70000"/>
              </a:srgbClr>
            </a:outerShdw>
          </a:effectLst>
        </p:spPr>
      </p:pic>
      <p:sp>
        <p:nvSpPr>
          <p:cNvPr id="53256" name="TextBox 11"/>
          <p:cNvSpPr txBox="1">
            <a:spLocks noChangeArrowheads="1"/>
          </p:cNvSpPr>
          <p:nvPr/>
        </p:nvSpPr>
        <p:spPr bwMode="auto">
          <a:xfrm>
            <a:off x="6172200" y="6096000"/>
            <a:ext cx="2438400" cy="246063"/>
          </a:xfrm>
          <a:prstGeom prst="rect">
            <a:avLst/>
          </a:prstGeom>
          <a:noFill/>
          <a:ln w="9525">
            <a:noFill/>
            <a:miter lim="800000"/>
            <a:headEnd/>
            <a:tailEnd/>
          </a:ln>
        </p:spPr>
        <p:txBody>
          <a:bodyPr>
            <a:spAutoFit/>
          </a:bodyPr>
          <a:lstStyle/>
          <a:p>
            <a:pPr algn="r"/>
            <a:r>
              <a:rPr lang="en-US" sz="1000">
                <a:latin typeface="Century Gothic" pitchFamily="34" charset="0"/>
              </a:rPr>
              <a:t>“Salt Creek” audio (2:21)</a:t>
            </a:r>
          </a:p>
        </p:txBody>
      </p:sp>
      <p:sp>
        <p:nvSpPr>
          <p:cNvPr id="53257" name="TextBox 12"/>
          <p:cNvSpPr txBox="1">
            <a:spLocks noChangeArrowheads="1"/>
          </p:cNvSpPr>
          <p:nvPr/>
        </p:nvSpPr>
        <p:spPr bwMode="auto">
          <a:xfrm>
            <a:off x="1330325" y="6324600"/>
            <a:ext cx="2825750" cy="246063"/>
          </a:xfrm>
          <a:prstGeom prst="rect">
            <a:avLst/>
          </a:prstGeom>
          <a:noFill/>
          <a:ln w="9525">
            <a:noFill/>
            <a:miter lim="800000"/>
            <a:headEnd/>
            <a:tailEnd/>
          </a:ln>
        </p:spPr>
        <p:txBody>
          <a:bodyPr>
            <a:spAutoFit/>
          </a:bodyPr>
          <a:lstStyle/>
          <a:p>
            <a:pPr algn="ctr"/>
            <a:r>
              <a:rPr lang="en-US" sz="1000">
                <a:latin typeface="Century Gothic" pitchFamily="34" charset="0"/>
              </a:rPr>
              <a:t>“Cool Spring Water” video (3:35)</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435" fill="hold"/>
                                        <p:tgtEl>
                                          <p:spTgt spid="10"/>
                                        </p:tgtEl>
                                      </p:cBhvr>
                                    </p:cmd>
                                  </p:childTnLst>
                                </p:cTn>
                              </p:par>
                            </p:childTnLst>
                          </p:cTn>
                        </p:par>
                      </p:childTnLst>
                    </p:cTn>
                  </p:par>
                </p:childTnLst>
              </p:cTn>
              <p:nextCondLst>
                <p:cond evt="onClick" delay="0">
                  <p:tgtEl>
                    <p:spTgt spid="10"/>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Kentucky!</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June 1, 1792</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Bluegrass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United we stand, divided we fall</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Frankfort</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Goldenrod</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Cardinal</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Tulip Poplar</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My Old Kentucky Home</a:t>
            </a:r>
          </a:p>
          <a:p>
            <a:pPr fontAlgn="auto">
              <a:spcAft>
                <a:spcPts val="0"/>
              </a:spcAft>
              <a:buFont typeface="Arial" pitchFamily="34" charset="0"/>
              <a:buNone/>
              <a:defRPr/>
            </a:pPr>
            <a:endParaRPr lang="en-US" sz="2000" dirty="0"/>
          </a:p>
        </p:txBody>
      </p:sp>
      <p:pic>
        <p:nvPicPr>
          <p:cNvPr id="6" name="Picture 5" descr="kentucky.WMF"/>
          <p:cNvPicPr>
            <a:picLocks noChangeAspect="1"/>
          </p:cNvPicPr>
          <p:nvPr/>
        </p:nvPicPr>
        <p:blipFill>
          <a:blip r:embed="rId3"/>
          <a:stretch>
            <a:fillRect/>
          </a:stretch>
        </p:blipFill>
        <p:spPr>
          <a:xfrm>
            <a:off x="4572000" y="3276600"/>
            <a:ext cx="3960813" cy="3535363"/>
          </a:xfrm>
          <a:prstGeom prst="rect">
            <a:avLst/>
          </a:prstGeom>
          <a:ln>
            <a:noFill/>
          </a:ln>
          <a:effectLst>
            <a:outerShdw blurRad="190500" algn="tl" rotWithShape="0">
              <a:srgbClr val="000000">
                <a:alpha val="70000"/>
              </a:srgbClr>
            </a:outerShdw>
          </a:effectLst>
        </p:spPr>
      </p:pic>
      <p:pic>
        <p:nvPicPr>
          <p:cNvPr id="55300" name="Content Placeholder 7" descr="kentucky.JPG"/>
          <p:cNvPicPr>
            <a:picLocks noGrp="1" noChangeAspect="1"/>
          </p:cNvPicPr>
          <p:nvPr>
            <p:ph sz="half" idx="2"/>
          </p:nvPr>
        </p:nvPicPr>
        <p:blipFill>
          <a:blip r:embed="rId4"/>
          <a:srcRect/>
          <a:stretch>
            <a:fillRect/>
          </a:stretch>
        </p:blipFill>
        <p:spPr>
          <a:xfrm>
            <a:off x="533400" y="5029200"/>
            <a:ext cx="2743200" cy="13716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b="1" dirty="0" smtClean="0">
                <a:solidFill>
                  <a:schemeClr val="accent5">
                    <a:lumMod val="75000"/>
                  </a:schemeClr>
                </a:solidFill>
              </a:rPr>
              <a:t>Kentucky…</a:t>
            </a:r>
            <a:endParaRPr lang="en-US" b="1" dirty="0">
              <a:solidFill>
                <a:schemeClr val="accent5">
                  <a:lumMod val="75000"/>
                </a:schemeClr>
              </a:solidFill>
            </a:endParaRPr>
          </a:p>
        </p:txBody>
      </p:sp>
      <p:pic>
        <p:nvPicPr>
          <p:cNvPr id="57348"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pic>
        <p:nvPicPr>
          <p:cNvPr id="6" name="Kentucky.wmv">
            <a:hlinkClick r:id="" action="ppaction://media"/>
          </p:cNvPr>
          <p:cNvPicPr>
            <a:picLocks noGrp="1" noRot="1" noChangeAspect="1"/>
          </p:cNvPicPr>
          <p:nvPr>
            <p:ph sz="half" idx="1"/>
            <a:videoFile r:link="rId1"/>
          </p:nvPr>
        </p:nvPicPr>
        <p:blipFill>
          <a:blip r:embed="rId5"/>
          <a:stretch>
            <a:fillRect/>
          </a:stretch>
        </p:blipFill>
        <p:spPr>
          <a:xfrm>
            <a:off x="504825" y="1576388"/>
            <a:ext cx="8134351" cy="4572000"/>
          </a:xfrm>
          <a:prstGeom prst="rect">
            <a:avLst/>
          </a:prstGeom>
        </p:spPr>
      </p:pic>
      <p:sp>
        <p:nvSpPr>
          <p:cNvPr id="7" name="TextBox 10"/>
          <p:cNvSpPr txBox="1">
            <a:spLocks noChangeArrowheads="1"/>
          </p:cNvSpPr>
          <p:nvPr/>
        </p:nvSpPr>
        <p:spPr bwMode="auto">
          <a:xfrm>
            <a:off x="3159125" y="6096000"/>
            <a:ext cx="2825750" cy="246063"/>
          </a:xfrm>
          <a:prstGeom prst="rect">
            <a:avLst/>
          </a:prstGeom>
          <a:noFill/>
          <a:ln w="9525">
            <a:noFill/>
            <a:miter lim="800000"/>
            <a:headEnd/>
            <a:tailEnd/>
          </a:ln>
        </p:spPr>
        <p:txBody>
          <a:bodyPr>
            <a:spAutoFit/>
          </a:bodyPr>
          <a:lstStyle/>
          <a:p>
            <a:pPr algn="ctr"/>
            <a:r>
              <a:rPr lang="en-US" sz="1000" dirty="0" smtClean="0">
                <a:latin typeface="Century Gothic" pitchFamily="34" charset="0"/>
              </a:rPr>
              <a:t>Kentucky video (2:39)</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Tennessee!</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June 1, 1796</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Volunteer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Agriculture and commerce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Nashville</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Iris</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Mockingbird</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Tulip Poplar</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Tennessee Waltz</a:t>
            </a:r>
          </a:p>
          <a:p>
            <a:pPr fontAlgn="auto">
              <a:spcAft>
                <a:spcPts val="0"/>
              </a:spcAft>
              <a:buFont typeface="Arial" pitchFamily="34" charset="0"/>
              <a:buNone/>
              <a:defRPr/>
            </a:pPr>
            <a:endParaRPr lang="en-US" sz="2000" dirty="0"/>
          </a:p>
        </p:txBody>
      </p:sp>
      <p:pic>
        <p:nvPicPr>
          <p:cNvPr id="6" name="Picture 5" descr="tennessee.WMF"/>
          <p:cNvPicPr>
            <a:picLocks noChangeAspect="1"/>
          </p:cNvPicPr>
          <p:nvPr/>
        </p:nvPicPr>
        <p:blipFill>
          <a:blip r:embed="rId3"/>
          <a:stretch>
            <a:fillRect/>
          </a:stretch>
        </p:blipFill>
        <p:spPr>
          <a:xfrm>
            <a:off x="4114800" y="2786063"/>
            <a:ext cx="4495800" cy="3995737"/>
          </a:xfrm>
          <a:prstGeom prst="rect">
            <a:avLst/>
          </a:prstGeom>
          <a:ln>
            <a:noFill/>
          </a:ln>
          <a:effectLst>
            <a:outerShdw blurRad="190500" algn="tl" rotWithShape="0">
              <a:srgbClr val="000000">
                <a:alpha val="70000"/>
              </a:srgbClr>
            </a:outerShdw>
          </a:effectLst>
        </p:spPr>
      </p:pic>
      <p:pic>
        <p:nvPicPr>
          <p:cNvPr id="58372" name="Content Placeholder 7" descr="tennessee.JPG"/>
          <p:cNvPicPr>
            <a:picLocks noGrp="1" noChangeAspect="1"/>
          </p:cNvPicPr>
          <p:nvPr>
            <p:ph sz="half" idx="2"/>
          </p:nvPr>
        </p:nvPicPr>
        <p:blipFill>
          <a:blip r:embed="rId4"/>
          <a:srcRect/>
          <a:stretch>
            <a:fillRect/>
          </a:stretch>
        </p:blipFill>
        <p:spPr>
          <a:xfrm>
            <a:off x="533400" y="5029200"/>
            <a:ext cx="2286000" cy="13716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Memphis, Tennessee…</a:t>
            </a:r>
            <a:endParaRPr lang="en-US" b="1" dirty="0">
              <a:solidFill>
                <a:schemeClr val="accent5">
                  <a:lumMod val="75000"/>
                </a:schemeClr>
              </a:solidFill>
            </a:endParaRPr>
          </a:p>
        </p:txBody>
      </p:sp>
      <p:pic>
        <p:nvPicPr>
          <p:cNvPr id="60418" name="Picture 4"/>
          <p:cNvPicPr>
            <a:picLocks noChangeAspect="1" noChangeArrowheads="1"/>
          </p:cNvPicPr>
          <p:nvPr/>
        </p:nvPicPr>
        <p:blipFill>
          <a:blip r:embed="rId2"/>
          <a:srcRect t="5704" b="5704"/>
          <a:stretch>
            <a:fillRect/>
          </a:stretch>
        </p:blipFill>
        <p:spPr bwMode="auto">
          <a:xfrm>
            <a:off x="1143000" y="1752600"/>
            <a:ext cx="6858000" cy="43815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5: Musical Memphis, Tennessee</a:t>
            </a:r>
            <a:endParaRPr lang="en-US" b="1" dirty="0">
              <a:solidFill>
                <a:schemeClr val="accent5">
                  <a:lumMod val="75000"/>
                </a:schemeClr>
              </a:solidFill>
            </a:endParaRPr>
          </a:p>
        </p:txBody>
      </p:sp>
      <p:sp>
        <p:nvSpPr>
          <p:cNvPr id="61442" name="Content Placeholder 2"/>
          <p:cNvSpPr>
            <a:spLocks noGrp="1"/>
          </p:cNvSpPr>
          <p:nvPr>
            <p:ph sz="half" idx="1"/>
          </p:nvPr>
        </p:nvSpPr>
        <p:spPr>
          <a:xfrm>
            <a:off x="457200" y="1600200"/>
            <a:ext cx="4343400" cy="4525963"/>
          </a:xfrm>
        </p:spPr>
        <p:txBody>
          <a:bodyPr/>
          <a:lstStyle/>
          <a:p>
            <a:pPr marL="0" indent="0">
              <a:buFont typeface="Arial" charset="0"/>
              <a:buNone/>
            </a:pPr>
            <a:r>
              <a:rPr lang="en-US" sz="2000" smtClean="0"/>
              <a:t>Memphis is located right on the Mississippi River.  Many riverboats cruise the Mississippi River each day.  </a:t>
            </a:r>
          </a:p>
          <a:p>
            <a:pPr marL="0" indent="0">
              <a:buFont typeface="Arial" charset="0"/>
              <a:buNone/>
            </a:pPr>
            <a:r>
              <a:rPr lang="en-US" sz="2000" smtClean="0"/>
              <a:t>In the early 1800’s, the rich soil in Memphis attracted cotton planters to the region.  Many planters brought slaves with them to do the work of planting and picking cotton.  Slaves led hard lives.  They worked from sunup to sundown almost every day.  They had no right to do what they wanted to do.  They were bought and sold like cattle.  </a:t>
            </a:r>
          </a:p>
        </p:txBody>
      </p:sp>
      <p:grpSp>
        <p:nvGrpSpPr>
          <p:cNvPr id="61443" name="Group 12"/>
          <p:cNvGrpSpPr>
            <a:grpSpLocks/>
          </p:cNvGrpSpPr>
          <p:nvPr/>
        </p:nvGrpSpPr>
        <p:grpSpPr bwMode="auto">
          <a:xfrm>
            <a:off x="5334000" y="1219200"/>
            <a:ext cx="3124200" cy="5257800"/>
            <a:chOff x="4495800" y="1066800"/>
            <a:chExt cx="2667000" cy="4762500"/>
          </a:xfrm>
        </p:grpSpPr>
        <p:sp>
          <p:nvSpPr>
            <p:cNvPr id="11" name="Freeform 10"/>
            <p:cNvSpPr/>
            <p:nvPr/>
          </p:nvSpPr>
          <p:spPr>
            <a:xfrm>
              <a:off x="4743450" y="1289050"/>
              <a:ext cx="2184400" cy="4451350"/>
            </a:xfrm>
            <a:custGeom>
              <a:avLst/>
              <a:gdLst>
                <a:gd name="connsiteX0" fmla="*/ 38100 w 2184400"/>
                <a:gd name="connsiteY0" fmla="*/ 76200 h 4451350"/>
                <a:gd name="connsiteX1" fmla="*/ 25400 w 2184400"/>
                <a:gd name="connsiteY1" fmla="*/ 3213100 h 4451350"/>
                <a:gd name="connsiteX2" fmla="*/ 0 w 2184400"/>
                <a:gd name="connsiteY2" fmla="*/ 3308350 h 4451350"/>
                <a:gd name="connsiteX3" fmla="*/ 31750 w 2184400"/>
                <a:gd name="connsiteY3" fmla="*/ 3994150 h 4451350"/>
                <a:gd name="connsiteX4" fmla="*/ 0 w 2184400"/>
                <a:gd name="connsiteY4" fmla="*/ 4394200 h 4451350"/>
                <a:gd name="connsiteX5" fmla="*/ 304800 w 2184400"/>
                <a:gd name="connsiteY5" fmla="*/ 4445000 h 4451350"/>
                <a:gd name="connsiteX6" fmla="*/ 647700 w 2184400"/>
                <a:gd name="connsiteY6" fmla="*/ 4451350 h 4451350"/>
                <a:gd name="connsiteX7" fmla="*/ 1244600 w 2184400"/>
                <a:gd name="connsiteY7" fmla="*/ 4425950 h 4451350"/>
                <a:gd name="connsiteX8" fmla="*/ 1555750 w 2184400"/>
                <a:gd name="connsiteY8" fmla="*/ 4413250 h 4451350"/>
                <a:gd name="connsiteX9" fmla="*/ 2051050 w 2184400"/>
                <a:gd name="connsiteY9" fmla="*/ 4375150 h 4451350"/>
                <a:gd name="connsiteX10" fmla="*/ 2133600 w 2184400"/>
                <a:gd name="connsiteY10" fmla="*/ 4203700 h 4451350"/>
                <a:gd name="connsiteX11" fmla="*/ 2051050 w 2184400"/>
                <a:gd name="connsiteY11" fmla="*/ 3600450 h 4451350"/>
                <a:gd name="connsiteX12" fmla="*/ 2108200 w 2184400"/>
                <a:gd name="connsiteY12" fmla="*/ 3225800 h 4451350"/>
                <a:gd name="connsiteX13" fmla="*/ 2184400 w 2184400"/>
                <a:gd name="connsiteY13" fmla="*/ 1536700 h 4451350"/>
                <a:gd name="connsiteX14" fmla="*/ 2184400 w 2184400"/>
                <a:gd name="connsiteY14" fmla="*/ 1244600 h 4451350"/>
                <a:gd name="connsiteX15" fmla="*/ 2108200 w 2184400"/>
                <a:gd name="connsiteY15" fmla="*/ 0 h 4451350"/>
                <a:gd name="connsiteX16" fmla="*/ 38100 w 2184400"/>
                <a:gd name="connsiteY16" fmla="*/ 76200 h 445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400" h="4451350">
                  <a:moveTo>
                    <a:pt x="38100" y="76200"/>
                  </a:moveTo>
                  <a:cubicBezTo>
                    <a:pt x="33867" y="1121833"/>
                    <a:pt x="29633" y="2167467"/>
                    <a:pt x="25400" y="3213100"/>
                  </a:cubicBezTo>
                  <a:lnTo>
                    <a:pt x="0" y="3308350"/>
                  </a:lnTo>
                  <a:lnTo>
                    <a:pt x="31750" y="3994150"/>
                  </a:lnTo>
                  <a:lnTo>
                    <a:pt x="0" y="4394200"/>
                  </a:lnTo>
                  <a:lnTo>
                    <a:pt x="304800" y="4445000"/>
                  </a:lnTo>
                  <a:lnTo>
                    <a:pt x="647700" y="4451350"/>
                  </a:lnTo>
                  <a:lnTo>
                    <a:pt x="1244600" y="4425950"/>
                  </a:lnTo>
                  <a:lnTo>
                    <a:pt x="1555750" y="4413250"/>
                  </a:lnTo>
                  <a:lnTo>
                    <a:pt x="2051050" y="4375150"/>
                  </a:lnTo>
                  <a:lnTo>
                    <a:pt x="2133600" y="4203700"/>
                  </a:lnTo>
                  <a:lnTo>
                    <a:pt x="2051050" y="3600450"/>
                  </a:lnTo>
                  <a:lnTo>
                    <a:pt x="2108200" y="3225800"/>
                  </a:lnTo>
                  <a:lnTo>
                    <a:pt x="2184400" y="1536700"/>
                  </a:lnTo>
                  <a:lnTo>
                    <a:pt x="2184400" y="1244600"/>
                  </a:lnTo>
                  <a:lnTo>
                    <a:pt x="2108200" y="0"/>
                  </a:lnTo>
                  <a:lnTo>
                    <a:pt x="38100" y="76200"/>
                  </a:lnTo>
                  <a:close/>
                </a:path>
              </a:pathLst>
            </a:custGeom>
            <a:solidFill>
              <a:schemeClr val="bg1"/>
            </a:solidFill>
            <a:ln w="76200">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1447" name="Picture 4" descr="Cartoon of Memphis Queen Riverboat">
              <a:hlinkClick r:id="rId2"/>
            </p:cNvPr>
            <p:cNvPicPr>
              <a:picLocks noChangeAspect="1" noChangeArrowheads="1"/>
            </p:cNvPicPr>
            <p:nvPr/>
          </p:nvPicPr>
          <p:blipFill>
            <a:blip r:embed="rId3">
              <a:clrChange>
                <a:clrFrom>
                  <a:srgbClr val="FAFCEF"/>
                </a:clrFrom>
                <a:clrTo>
                  <a:srgbClr val="FAFCEF">
                    <a:alpha val="0"/>
                  </a:srgbClr>
                </a:clrTo>
              </a:clrChange>
            </a:blip>
            <a:srcRect/>
            <a:stretch>
              <a:fillRect/>
            </a:stretch>
          </p:blipFill>
          <p:spPr bwMode="auto">
            <a:xfrm>
              <a:off x="4495800" y="1066800"/>
              <a:ext cx="2667000" cy="47625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rtlCol="0">
            <a:normAutofit fontScale="90000"/>
          </a:bodyPr>
          <a:lstStyle/>
          <a:p>
            <a:pPr algn="l" fontAlgn="auto">
              <a:spcAft>
                <a:spcPts val="0"/>
              </a:spcAft>
              <a:defRPr/>
            </a:pPr>
            <a:r>
              <a:rPr lang="en-US" b="1" dirty="0" smtClean="0">
                <a:solidFill>
                  <a:schemeClr val="accent5">
                    <a:lumMod val="75000"/>
                  </a:schemeClr>
                </a:solidFill>
              </a:rPr>
              <a:t>Music: Blues</a:t>
            </a:r>
            <a:br>
              <a:rPr lang="en-US" b="1" dirty="0" smtClean="0">
                <a:solidFill>
                  <a:schemeClr val="accent5">
                    <a:lumMod val="75000"/>
                  </a:schemeClr>
                </a:solidFill>
              </a:rPr>
            </a:br>
            <a:endParaRPr lang="en-US" dirty="0"/>
          </a:p>
        </p:txBody>
      </p:sp>
      <p:sp>
        <p:nvSpPr>
          <p:cNvPr id="62466" name="Content Placeholder 2"/>
          <p:cNvSpPr>
            <a:spLocks noGrp="1"/>
          </p:cNvSpPr>
          <p:nvPr>
            <p:ph sz="half" idx="1"/>
          </p:nvPr>
        </p:nvSpPr>
        <p:spPr>
          <a:xfrm>
            <a:off x="457200" y="1600200"/>
            <a:ext cx="4495800" cy="4525963"/>
          </a:xfrm>
        </p:spPr>
        <p:txBody>
          <a:bodyPr/>
          <a:lstStyle/>
          <a:p>
            <a:pPr marL="0" indent="0">
              <a:buFont typeface="Arial" charset="0"/>
              <a:buNone/>
            </a:pPr>
            <a:r>
              <a:rPr lang="en-US" sz="2000" smtClean="0"/>
              <a:t>Sometimes slaves in the South would sing about their sorrows.  These sad songs came to be known as the blues.  Memphis is known all around the world as home of the blues.</a:t>
            </a:r>
          </a:p>
        </p:txBody>
      </p:sp>
      <p:pic>
        <p:nvPicPr>
          <p:cNvPr id="62467" name="Picture 3" descr="C:\Users\Anette\AppData\Local\Microsoft\Windows\Temporary Internet Files\Content.IE5\ZRXG320C\MC900441798[1].png"/>
          <p:cNvPicPr>
            <a:picLocks noChangeAspect="1" noChangeArrowheads="1"/>
          </p:cNvPicPr>
          <p:nvPr/>
        </p:nvPicPr>
        <p:blipFill>
          <a:blip r:embed="rId3"/>
          <a:srcRect t="4167" b="12500"/>
          <a:stretch>
            <a:fillRect/>
          </a:stretch>
        </p:blipFill>
        <p:spPr bwMode="auto">
          <a:xfrm>
            <a:off x="228600" y="0"/>
            <a:ext cx="1600200" cy="1333500"/>
          </a:xfrm>
          <a:prstGeom prst="rect">
            <a:avLst/>
          </a:prstGeom>
          <a:noFill/>
          <a:ln w="9525">
            <a:noFill/>
            <a:miter lim="800000"/>
            <a:headEnd/>
            <a:tailEnd/>
          </a:ln>
        </p:spPr>
      </p:pic>
      <p:pic>
        <p:nvPicPr>
          <p:cNvPr id="11" name="Delta Blues_ Low Life Street Blues.mp3">
            <a:hlinkClick r:id="" action="ppaction://media"/>
          </p:cNvPr>
          <p:cNvPicPr>
            <a:picLocks noRot="1" noChangeAspect="1"/>
          </p:cNvPicPr>
          <p:nvPr>
            <a:audioFile r:link="rId1"/>
          </p:nvPr>
        </p:nvPicPr>
        <p:blipFill>
          <a:blip r:embed="rId4"/>
          <a:srcRect/>
          <a:stretch>
            <a:fillRect/>
          </a:stretch>
        </p:blipFill>
        <p:spPr bwMode="auto">
          <a:xfrm>
            <a:off x="8229600" y="5791200"/>
            <a:ext cx="304800" cy="304800"/>
          </a:xfrm>
          <a:prstGeom prst="rect">
            <a:avLst/>
          </a:prstGeom>
          <a:noFill/>
          <a:ln w="9525">
            <a:noFill/>
            <a:miter lim="800000"/>
            <a:headEnd/>
            <a:tailEnd/>
          </a:ln>
        </p:spPr>
      </p:pic>
      <p:sp>
        <p:nvSpPr>
          <p:cNvPr id="62469" name="TextBox 13"/>
          <p:cNvSpPr txBox="1">
            <a:spLocks noChangeArrowheads="1"/>
          </p:cNvSpPr>
          <p:nvPr/>
        </p:nvSpPr>
        <p:spPr bwMode="auto">
          <a:xfrm>
            <a:off x="5791200" y="5791200"/>
            <a:ext cx="2438400" cy="246063"/>
          </a:xfrm>
          <a:prstGeom prst="rect">
            <a:avLst/>
          </a:prstGeom>
          <a:noFill/>
          <a:ln w="9525">
            <a:noFill/>
            <a:miter lim="800000"/>
            <a:headEnd/>
            <a:tailEnd/>
          </a:ln>
        </p:spPr>
        <p:txBody>
          <a:bodyPr>
            <a:spAutoFit/>
          </a:bodyPr>
          <a:lstStyle/>
          <a:p>
            <a:pPr algn="r"/>
            <a:r>
              <a:rPr lang="en-US" sz="1000">
                <a:latin typeface="Century Gothic" pitchFamily="34" charset="0"/>
              </a:rPr>
              <a:t>“Low Life Street Blues” audio (2:45)</a:t>
            </a:r>
          </a:p>
        </p:txBody>
      </p:sp>
      <p:pic>
        <p:nvPicPr>
          <p:cNvPr id="15" name="Picture 2" descr="http://www.uncp.edu/home/acurtis/Courses/ResourcesForCourses/images/Music&amp;PopCulture/MemphisBlues_WCHandy.jpg">
            <a:hlinkClick r:id="rId5"/>
          </p:cNvPr>
          <p:cNvPicPr>
            <a:picLocks noChangeAspect="1" noChangeArrowheads="1"/>
          </p:cNvPicPr>
          <p:nvPr/>
        </p:nvPicPr>
        <p:blipFill>
          <a:blip r:embed="rId6"/>
          <a:srcRect/>
          <a:stretch>
            <a:fillRect/>
          </a:stretch>
        </p:blipFill>
        <p:spPr bwMode="auto">
          <a:xfrm>
            <a:off x="5784850" y="2057400"/>
            <a:ext cx="2749550" cy="3657600"/>
          </a:xfrm>
          <a:prstGeom prst="rect">
            <a:avLst/>
          </a:prstGeom>
          <a:ln>
            <a:noFill/>
          </a:ln>
          <a:effectLst>
            <a:outerShdw blurRad="190500" algn="tl" rotWithShape="0">
              <a:srgbClr val="000000">
                <a:alpha val="70000"/>
              </a:srgbClr>
            </a:outerShdw>
          </a:effectLst>
        </p:spPr>
      </p:pic>
      <p:pic>
        <p:nvPicPr>
          <p:cNvPr id="79874" name="Picture 2" descr="http://1.bp.blogspot.com/-YyVDCXgQ_TM/TiCrS_ZF9vI/AAAAAAAAAF0/6P1CNcHvS1g/s1600/*Black+bluesbanjo-fiddle.jpg"/>
          <p:cNvPicPr>
            <a:picLocks noChangeAspect="1" noChangeArrowheads="1"/>
          </p:cNvPicPr>
          <p:nvPr/>
        </p:nvPicPr>
        <p:blipFill>
          <a:blip r:embed="rId7"/>
          <a:srcRect/>
          <a:stretch>
            <a:fillRect/>
          </a:stretch>
        </p:blipFill>
        <p:spPr bwMode="auto">
          <a:xfrm>
            <a:off x="3048000" y="3332163"/>
            <a:ext cx="2590800" cy="330358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28"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Arkansas!</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June 15, 1837</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The Natural State,           The Razorback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The people rule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Little Rock</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Apple Blossom</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Mockingbird</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Pine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Arkansas</a:t>
            </a:r>
          </a:p>
          <a:p>
            <a:pPr fontAlgn="auto">
              <a:spcAft>
                <a:spcPts val="0"/>
              </a:spcAft>
              <a:buFont typeface="Arial" pitchFamily="34" charset="0"/>
              <a:buNone/>
              <a:defRPr/>
            </a:pPr>
            <a:endParaRPr lang="en-US" sz="2000" dirty="0"/>
          </a:p>
        </p:txBody>
      </p:sp>
      <p:pic>
        <p:nvPicPr>
          <p:cNvPr id="6" name="Picture 5" descr="arkansas.WMF"/>
          <p:cNvPicPr>
            <a:picLocks noChangeAspect="1"/>
          </p:cNvPicPr>
          <p:nvPr/>
        </p:nvPicPr>
        <p:blipFill>
          <a:blip r:embed="rId3"/>
          <a:stretch>
            <a:fillRect/>
          </a:stretch>
        </p:blipFill>
        <p:spPr>
          <a:xfrm>
            <a:off x="4495800" y="2438400"/>
            <a:ext cx="3989388" cy="3962400"/>
          </a:xfrm>
          <a:prstGeom prst="rect">
            <a:avLst/>
          </a:prstGeom>
          <a:ln>
            <a:noFill/>
          </a:ln>
          <a:effectLst>
            <a:outerShdw blurRad="190500" algn="tl" rotWithShape="0">
              <a:srgbClr val="000000">
                <a:alpha val="70000"/>
              </a:srgbClr>
            </a:outerShdw>
          </a:effectLst>
        </p:spPr>
      </p:pic>
      <p:pic>
        <p:nvPicPr>
          <p:cNvPr id="63492" name="Content Placeholder 7" descr="arkansas.JPG"/>
          <p:cNvPicPr>
            <a:picLocks noGrp="1" noChangeAspect="1"/>
          </p:cNvPicPr>
          <p:nvPr>
            <p:ph sz="half" idx="2"/>
          </p:nvPr>
        </p:nvPicPr>
        <p:blipFill>
          <a:blip r:embed="rId4"/>
          <a:srcRect/>
          <a:stretch>
            <a:fillRect/>
          </a:stretch>
        </p:blipFill>
        <p:spPr>
          <a:xfrm>
            <a:off x="533400" y="5029200"/>
            <a:ext cx="2286000" cy="136842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638"/>
            <a:ext cx="5943600" cy="1143000"/>
          </a:xfrm>
        </p:spPr>
        <p:txBody>
          <a:bodyPr rtlCol="0">
            <a:normAutofit/>
          </a:bodyPr>
          <a:lstStyle/>
          <a:p>
            <a:pPr algn="l" fontAlgn="auto">
              <a:spcAft>
                <a:spcPts val="0"/>
              </a:spcAft>
              <a:defRPr/>
            </a:pPr>
            <a:r>
              <a:rPr lang="en-US" b="1" dirty="0" smtClean="0">
                <a:solidFill>
                  <a:schemeClr val="accent5">
                    <a:lumMod val="75000"/>
                  </a:schemeClr>
                </a:solidFill>
              </a:rPr>
              <a:t>Arkansas…</a:t>
            </a:r>
            <a:endParaRPr lang="en-US" b="1" dirty="0">
              <a:solidFill>
                <a:schemeClr val="accent5">
                  <a:lumMod val="75000"/>
                </a:schemeClr>
              </a:solidFill>
            </a:endParaRPr>
          </a:p>
        </p:txBody>
      </p:sp>
      <p:pic>
        <p:nvPicPr>
          <p:cNvPr id="65540" name="Picture 2" descr="C:\Users\Anette\AppData\Local\Microsoft\Windows\Temporary Internet Files\Content.IE5\OWBC40P8\MC900104740[1].wmf"/>
          <p:cNvPicPr>
            <a:picLocks noChangeAspect="1" noChangeArrowheads="1"/>
          </p:cNvPicPr>
          <p:nvPr/>
        </p:nvPicPr>
        <p:blipFill>
          <a:blip r:embed="rId4"/>
          <a:srcRect/>
          <a:stretch>
            <a:fillRect/>
          </a:stretch>
        </p:blipFill>
        <p:spPr bwMode="auto">
          <a:xfrm>
            <a:off x="381000" y="381000"/>
            <a:ext cx="2206625" cy="914400"/>
          </a:xfrm>
          <a:prstGeom prst="rect">
            <a:avLst/>
          </a:prstGeom>
          <a:noFill/>
          <a:ln w="9525">
            <a:noFill/>
            <a:miter lim="800000"/>
            <a:headEnd/>
            <a:tailEnd/>
          </a:ln>
        </p:spPr>
      </p:pic>
      <p:pic>
        <p:nvPicPr>
          <p:cNvPr id="6" name="Arkansas.wmv">
            <a:hlinkClick r:id="" action="ppaction://media"/>
          </p:cNvPr>
          <p:cNvPicPr>
            <a:picLocks noGrp="1" noRot="1" noChangeAspect="1"/>
          </p:cNvPicPr>
          <p:nvPr>
            <p:ph sz="half" idx="1"/>
            <a:videoFile r:link="rId1"/>
          </p:nvPr>
        </p:nvPicPr>
        <p:blipFill>
          <a:blip r:embed="rId5"/>
          <a:stretch>
            <a:fillRect/>
          </a:stretch>
        </p:blipFill>
        <p:spPr>
          <a:xfrm>
            <a:off x="514350" y="1600200"/>
            <a:ext cx="8115300" cy="4572000"/>
          </a:xfrm>
          <a:prstGeom prst="rect">
            <a:avLst/>
          </a:prstGeom>
        </p:spPr>
      </p:pic>
      <p:sp>
        <p:nvSpPr>
          <p:cNvPr id="7" name="TextBox 10"/>
          <p:cNvSpPr txBox="1">
            <a:spLocks noChangeArrowheads="1"/>
          </p:cNvSpPr>
          <p:nvPr/>
        </p:nvSpPr>
        <p:spPr bwMode="auto">
          <a:xfrm>
            <a:off x="3159125" y="6154737"/>
            <a:ext cx="2825750" cy="246063"/>
          </a:xfrm>
          <a:prstGeom prst="rect">
            <a:avLst/>
          </a:prstGeom>
          <a:noFill/>
          <a:ln w="9525">
            <a:noFill/>
            <a:miter lim="800000"/>
            <a:headEnd/>
            <a:tailEnd/>
          </a:ln>
        </p:spPr>
        <p:txBody>
          <a:bodyPr>
            <a:spAutoFit/>
          </a:bodyPr>
          <a:lstStyle/>
          <a:p>
            <a:pPr algn="ctr"/>
            <a:r>
              <a:rPr lang="en-US" sz="1000" dirty="0" smtClean="0">
                <a:latin typeface="Century Gothic" pitchFamily="34" charset="0"/>
              </a:rPr>
              <a:t>Arkansas video (2:02)</a:t>
            </a:r>
            <a:endParaRPr lang="en-US" sz="1000" dirty="0">
              <a:latin typeface="Century Gothic"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Louisiana!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April 30, 1812</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Pelican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Union, justice, and confidence</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Baton Rouge</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Magnolia</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Eastern Brown Pelican</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Bald Cypress</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Give Me Louisiana</a:t>
            </a:r>
          </a:p>
          <a:p>
            <a:pPr fontAlgn="auto">
              <a:spcAft>
                <a:spcPts val="0"/>
              </a:spcAft>
              <a:buFont typeface="Arial" pitchFamily="34" charset="0"/>
              <a:buNone/>
              <a:defRPr/>
            </a:pPr>
            <a:endParaRPr lang="en-US" sz="2000" dirty="0"/>
          </a:p>
        </p:txBody>
      </p:sp>
      <p:pic>
        <p:nvPicPr>
          <p:cNvPr id="6" name="Picture 5" descr="louisiana.WMF"/>
          <p:cNvPicPr>
            <a:picLocks noChangeAspect="1"/>
          </p:cNvPicPr>
          <p:nvPr/>
        </p:nvPicPr>
        <p:blipFill>
          <a:blip r:embed="rId3"/>
          <a:stretch>
            <a:fillRect/>
          </a:stretch>
        </p:blipFill>
        <p:spPr>
          <a:xfrm>
            <a:off x="4495800" y="2895600"/>
            <a:ext cx="4038600" cy="3779838"/>
          </a:xfrm>
          <a:prstGeom prst="rect">
            <a:avLst/>
          </a:prstGeom>
          <a:ln>
            <a:noFill/>
          </a:ln>
          <a:effectLst>
            <a:outerShdw blurRad="190500" algn="tl" rotWithShape="0">
              <a:srgbClr val="000000">
                <a:alpha val="70000"/>
              </a:srgbClr>
            </a:outerShdw>
          </a:effectLst>
        </p:spPr>
      </p:pic>
      <p:pic>
        <p:nvPicPr>
          <p:cNvPr id="66564" name="Content Placeholder 7" descr="louisiana.JPG"/>
          <p:cNvPicPr>
            <a:picLocks noGrp="1" noChangeAspect="1"/>
          </p:cNvPicPr>
          <p:nvPr>
            <p:ph sz="half" idx="2"/>
          </p:nvPr>
        </p:nvPicPr>
        <p:blipFill>
          <a:blip r:embed="rId4"/>
          <a:srcRect/>
          <a:stretch>
            <a:fillRect/>
          </a:stretch>
        </p:blipFill>
        <p:spPr>
          <a:xfrm>
            <a:off x="533400" y="4953000"/>
            <a:ext cx="2286000" cy="1520825"/>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Florida!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March 3, 1845</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Sunshine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In God we trust</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Tallahassee</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Orange Blossom</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Mockingbird</a:t>
            </a:r>
          </a:p>
          <a:p>
            <a:pPr fontAlgn="auto">
              <a:spcAft>
                <a:spcPts val="0"/>
              </a:spcAft>
              <a:buFont typeface="Arial" pitchFamily="34" charset="0"/>
              <a:buNone/>
              <a:defRPr/>
            </a:pPr>
            <a:r>
              <a:rPr lang="en-US" sz="2000" dirty="0" smtClean="0"/>
              <a:t>Tree: </a:t>
            </a:r>
            <a:r>
              <a:rPr lang="en-US" sz="2000" b="1" dirty="0" err="1" smtClean="0">
                <a:solidFill>
                  <a:schemeClr val="accent2">
                    <a:lumMod val="75000"/>
                  </a:schemeClr>
                </a:solidFill>
              </a:rPr>
              <a:t>Sabal</a:t>
            </a:r>
            <a:r>
              <a:rPr lang="en-US" sz="2000" b="1" dirty="0" smtClean="0">
                <a:solidFill>
                  <a:schemeClr val="accent2">
                    <a:lumMod val="75000"/>
                  </a:schemeClr>
                </a:solidFill>
              </a:rPr>
              <a:t> Palmetto Palm</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Old Folks at Home</a:t>
            </a:r>
          </a:p>
          <a:p>
            <a:pPr fontAlgn="auto">
              <a:spcAft>
                <a:spcPts val="0"/>
              </a:spcAft>
              <a:buFont typeface="Arial" pitchFamily="34" charset="0"/>
              <a:buNone/>
              <a:defRPr/>
            </a:pPr>
            <a:endParaRPr lang="en-US" sz="2000" dirty="0"/>
          </a:p>
        </p:txBody>
      </p:sp>
      <p:pic>
        <p:nvPicPr>
          <p:cNvPr id="6" name="Picture 5" descr="florida.WMF"/>
          <p:cNvPicPr>
            <a:picLocks noChangeAspect="1"/>
          </p:cNvPicPr>
          <p:nvPr/>
        </p:nvPicPr>
        <p:blipFill>
          <a:blip r:embed="rId3"/>
          <a:stretch>
            <a:fillRect/>
          </a:stretch>
        </p:blipFill>
        <p:spPr>
          <a:xfrm>
            <a:off x="4800600" y="2816225"/>
            <a:ext cx="3819525" cy="3660775"/>
          </a:xfrm>
          <a:prstGeom prst="rect">
            <a:avLst/>
          </a:prstGeom>
          <a:ln>
            <a:noFill/>
          </a:ln>
          <a:effectLst>
            <a:outerShdw blurRad="190500" algn="tl" rotWithShape="0">
              <a:srgbClr val="000000">
                <a:alpha val="70000"/>
              </a:srgbClr>
            </a:outerShdw>
          </a:effectLst>
        </p:spPr>
      </p:pic>
      <p:pic>
        <p:nvPicPr>
          <p:cNvPr id="20484" name="Content Placeholder 7" descr="florida.JPG"/>
          <p:cNvPicPr>
            <a:picLocks noGrp="1" noChangeAspect="1"/>
          </p:cNvPicPr>
          <p:nvPr>
            <p:ph sz="half" idx="2"/>
          </p:nvPr>
        </p:nvPicPr>
        <p:blipFill>
          <a:blip r:embed="rId4"/>
          <a:srcRect/>
          <a:stretch>
            <a:fillRect/>
          </a:stretch>
        </p:blipFill>
        <p:spPr>
          <a:xfrm>
            <a:off x="533400" y="4953000"/>
            <a:ext cx="2286000" cy="15240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New Orleans, Louisiana…</a:t>
            </a:r>
            <a:endParaRPr lang="en-US" b="1" dirty="0">
              <a:solidFill>
                <a:schemeClr val="accent5">
                  <a:lumMod val="75000"/>
                </a:schemeClr>
              </a:solidFill>
            </a:endParaRPr>
          </a:p>
        </p:txBody>
      </p:sp>
      <p:pic>
        <p:nvPicPr>
          <p:cNvPr id="6861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We will travel to New Orleans, Louisiana by riverboat…</a:t>
            </a:r>
            <a:endParaRPr lang="en-US" b="1" dirty="0">
              <a:solidFill>
                <a:schemeClr val="accent5">
                  <a:lumMod val="75000"/>
                </a:schemeClr>
              </a:solidFill>
            </a:endParaRPr>
          </a:p>
        </p:txBody>
      </p:sp>
      <p:pic>
        <p:nvPicPr>
          <p:cNvPr id="5" name="steamboat sailing.wmv">
            <a:hlinkClick r:id="" action="ppaction://media"/>
          </p:cNvPr>
          <p:cNvPicPr>
            <a:picLocks noGrp="1" noRot="1" noChangeAspect="1"/>
          </p:cNvPicPr>
          <p:nvPr>
            <p:ph sz="half" idx="1"/>
            <a:videoFile r:link="rId1"/>
          </p:nvPr>
        </p:nvPicPr>
        <p:blipFill>
          <a:blip r:embed="rId3"/>
          <a:srcRect/>
          <a:stretch>
            <a:fillRect/>
          </a:stretch>
        </p:blipFill>
        <p:spPr>
          <a:xfrm>
            <a:off x="1524000" y="1676400"/>
            <a:ext cx="6096000" cy="4572000"/>
          </a:xfrm>
        </p:spPr>
      </p:pic>
      <p:sp>
        <p:nvSpPr>
          <p:cNvPr id="69635" name="TextBox 5"/>
          <p:cNvSpPr txBox="1">
            <a:spLocks noChangeArrowheads="1"/>
          </p:cNvSpPr>
          <p:nvPr/>
        </p:nvSpPr>
        <p:spPr bwMode="auto">
          <a:xfrm>
            <a:off x="3159125" y="6230938"/>
            <a:ext cx="2825750" cy="246062"/>
          </a:xfrm>
          <a:prstGeom prst="rect">
            <a:avLst/>
          </a:prstGeom>
          <a:noFill/>
          <a:ln w="9525">
            <a:noFill/>
            <a:miter lim="800000"/>
            <a:headEnd/>
            <a:tailEnd/>
          </a:ln>
        </p:spPr>
        <p:txBody>
          <a:bodyPr>
            <a:spAutoFit/>
          </a:bodyPr>
          <a:lstStyle/>
          <a:p>
            <a:pPr algn="ctr"/>
            <a:r>
              <a:rPr lang="en-US" sz="1000">
                <a:latin typeface="Century Gothic" pitchFamily="34" charset="0"/>
              </a:rPr>
              <a:t>Riverboat video (2:28)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8" descr="http://t1.gstatic.com/images?q=tbn:ANd9GcQZQxNI4WFIyZYu4VpPRopJD7kq-Gg9kAv3Qs0QGSv5hukGrY52VQ"/>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1963738"/>
            <a:ext cx="6146800" cy="403860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Even Mickey enjoys travelling by riverboat!</a:t>
            </a:r>
            <a:endParaRPr lang="en-US" b="1" dirty="0">
              <a:solidFill>
                <a:schemeClr val="accent5">
                  <a:lumMod val="75000"/>
                </a:schemeClr>
              </a:solidFill>
            </a:endParaRPr>
          </a:p>
        </p:txBody>
      </p:sp>
      <p:sp>
        <p:nvSpPr>
          <p:cNvPr id="70659" name="TextBox 5"/>
          <p:cNvSpPr txBox="1">
            <a:spLocks noChangeArrowheads="1"/>
          </p:cNvSpPr>
          <p:nvPr/>
        </p:nvSpPr>
        <p:spPr bwMode="auto">
          <a:xfrm>
            <a:off x="2041525" y="6002338"/>
            <a:ext cx="2825750" cy="246062"/>
          </a:xfrm>
          <a:prstGeom prst="rect">
            <a:avLst/>
          </a:prstGeom>
          <a:noFill/>
          <a:ln w="9525">
            <a:noFill/>
            <a:miter lim="800000"/>
            <a:headEnd/>
            <a:tailEnd/>
          </a:ln>
        </p:spPr>
        <p:txBody>
          <a:bodyPr>
            <a:spAutoFit/>
          </a:bodyPr>
          <a:lstStyle/>
          <a:p>
            <a:pPr algn="ctr"/>
            <a:r>
              <a:rPr lang="en-US" sz="1000">
                <a:latin typeface="Century Gothic" pitchFamily="34" charset="0"/>
              </a:rPr>
              <a:t>“Steamboat Willie” video (0:47)</a:t>
            </a:r>
          </a:p>
        </p:txBody>
      </p:sp>
      <p:pic>
        <p:nvPicPr>
          <p:cNvPr id="8" name="steamboat willie short.wmv">
            <a:hlinkClick r:id="" action="ppaction://media"/>
          </p:cNvPr>
          <p:cNvPicPr>
            <a:picLocks noGrp="1" noRot="1" noChangeAspect="1"/>
          </p:cNvPicPr>
          <p:nvPr>
            <p:ph sz="half" idx="1"/>
            <a:videoFile r:link="rId1"/>
          </p:nvPr>
        </p:nvPicPr>
        <p:blipFill>
          <a:blip r:embed="rId4"/>
          <a:srcRect/>
          <a:stretch>
            <a:fillRect/>
          </a:stretch>
        </p:blipFill>
        <p:spPr>
          <a:xfrm>
            <a:off x="1320800" y="2303463"/>
            <a:ext cx="4267200" cy="3200400"/>
          </a:xfrm>
        </p:spPr>
      </p:pic>
      <p:pic>
        <p:nvPicPr>
          <p:cNvPr id="10" name="Picture 11" descr="http://atec.utdallas.edu/midori/Handouts/history_files/steamboat_willie.jpg"/>
          <p:cNvPicPr>
            <a:picLocks noChangeAspect="1" noChangeArrowheads="1"/>
          </p:cNvPicPr>
          <p:nvPr/>
        </p:nvPicPr>
        <p:blipFill>
          <a:blip r:embed="rId5"/>
          <a:srcRect/>
          <a:stretch>
            <a:fillRect/>
          </a:stretch>
        </p:blipFill>
        <p:spPr bwMode="auto">
          <a:xfrm>
            <a:off x="7010400" y="1828800"/>
            <a:ext cx="1752600" cy="2349500"/>
          </a:xfrm>
          <a:prstGeom prst="rect">
            <a:avLst/>
          </a:prstGeom>
          <a:ln>
            <a:noFill/>
          </a:ln>
          <a:effectLst>
            <a:outerShdw blurRad="190500" algn="tl" rotWithShape="0">
              <a:srgbClr val="000000">
                <a:alpha val="70000"/>
              </a:srgbClr>
            </a:outerShdw>
          </a:effectLst>
        </p:spPr>
      </p:pic>
      <p:sp>
        <p:nvSpPr>
          <p:cNvPr id="11" name="Content Placeholder 2"/>
          <p:cNvSpPr txBox="1">
            <a:spLocks/>
          </p:cNvSpPr>
          <p:nvPr/>
        </p:nvSpPr>
        <p:spPr>
          <a:xfrm>
            <a:off x="6934200" y="4495800"/>
            <a:ext cx="1905000" cy="1752600"/>
          </a:xfrm>
          <a:prstGeom prst="rect">
            <a:avLst/>
          </a:prstGeom>
        </p:spPr>
        <p:style>
          <a:lnRef idx="1">
            <a:schemeClr val="accent2"/>
          </a:lnRef>
          <a:fillRef idx="2">
            <a:schemeClr val="accent2"/>
          </a:fillRef>
          <a:effectRef idx="1">
            <a:schemeClr val="accent2"/>
          </a:effectRef>
          <a:fontRef idx="minor">
            <a:schemeClr val="dk1"/>
          </a:fontRef>
        </p:style>
        <p:txBody>
          <a:bodyPr/>
          <a:lstStyle/>
          <a:p>
            <a:pPr fontAlgn="auto">
              <a:spcBef>
                <a:spcPts val="0"/>
              </a:spcBef>
              <a:spcAft>
                <a:spcPts val="0"/>
              </a:spcAft>
              <a:defRPr/>
            </a:pPr>
            <a:r>
              <a:rPr lang="en-US" b="1" dirty="0">
                <a:solidFill>
                  <a:schemeClr val="accent2">
                    <a:lumMod val="75000"/>
                  </a:schemeClr>
                </a:solidFill>
              </a:rPr>
              <a:t>Fun Fact:</a:t>
            </a:r>
            <a:r>
              <a:rPr lang="en-US" dirty="0">
                <a:solidFill>
                  <a:schemeClr val="tx1"/>
                </a:solidFill>
              </a:rPr>
              <a:t> “Steamboat Willie,” made in 1928, was one of Mickey’s first cartoons!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bg/>
                                          </p:spTgt>
                                        </p:tgtEl>
                                        <p:attrNameLst>
                                          <p:attrName>style.visibility</p:attrName>
                                        </p:attrNameLst>
                                      </p:cBhvr>
                                      <p:to>
                                        <p:strVal val="visible"/>
                                      </p:to>
                                    </p:set>
                                    <p:anim calcmode="lin" valueType="num">
                                      <p:cBhvr additive="base">
                                        <p:cTn id="25"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childTnLst>
              </p:cTn>
              <p:nextCondLst>
                <p:cond evt="onClick" delay="0">
                  <p:tgtEl>
                    <p:spTgt spid="8"/>
                  </p:tgtEl>
                </p:cond>
              </p:nextCondLst>
            </p:seq>
            <p:video>
              <p:cMediaNode>
                <p:cTn id="32"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11"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6: The French Quarter in New Orleans, Louisiana</a:t>
            </a:r>
            <a:endParaRPr lang="en-US" b="1" dirty="0">
              <a:solidFill>
                <a:schemeClr val="accent5">
                  <a:lumMod val="75000"/>
                </a:schemeClr>
              </a:solidFill>
            </a:endParaRPr>
          </a:p>
        </p:txBody>
      </p:sp>
      <p:pic>
        <p:nvPicPr>
          <p:cNvPr id="71682" name="Picture 6" descr="http://i.istockimg.com/file_thumbview_approve/108675/2/stock-photo-108675-mardi-gras-beads.jpg"/>
          <p:cNvPicPr>
            <a:picLocks noChangeAspect="1" noChangeArrowheads="1"/>
          </p:cNvPicPr>
          <p:nvPr/>
        </p:nvPicPr>
        <p:blipFill>
          <a:blip r:embed="rId3">
            <a:clrChange>
              <a:clrFrom>
                <a:srgbClr val="FFFFFF"/>
              </a:clrFrom>
              <a:clrTo>
                <a:srgbClr val="FFFFFF">
                  <a:alpha val="0"/>
                </a:srgbClr>
              </a:clrTo>
            </a:clrChange>
          </a:blip>
          <a:srcRect l="14737" r="43158"/>
          <a:stretch>
            <a:fillRect/>
          </a:stretch>
        </p:blipFill>
        <p:spPr bwMode="auto">
          <a:xfrm>
            <a:off x="7239000" y="4143375"/>
            <a:ext cx="1524000" cy="2714625"/>
          </a:xfrm>
          <a:prstGeom prst="rect">
            <a:avLst/>
          </a:prstGeom>
          <a:noFill/>
          <a:ln w="9525">
            <a:noFill/>
            <a:miter lim="800000"/>
            <a:headEnd/>
            <a:tailEnd/>
          </a:ln>
        </p:spPr>
      </p:pic>
      <p:sp>
        <p:nvSpPr>
          <p:cNvPr id="71683" name="Content Placeholder 2"/>
          <p:cNvSpPr>
            <a:spLocks noGrp="1"/>
          </p:cNvSpPr>
          <p:nvPr>
            <p:ph sz="half" idx="1"/>
          </p:nvPr>
        </p:nvSpPr>
        <p:spPr>
          <a:xfrm>
            <a:off x="457200" y="1524000"/>
            <a:ext cx="4038600" cy="2057400"/>
          </a:xfrm>
        </p:spPr>
        <p:txBody>
          <a:bodyPr/>
          <a:lstStyle/>
          <a:p>
            <a:pPr marL="0" indent="0">
              <a:buFont typeface="Arial" charset="0"/>
              <a:buNone/>
            </a:pPr>
            <a:r>
              <a:rPr lang="en-US" sz="2000" smtClean="0"/>
              <a:t>New Orleans is the largest city in Louisiana. The French Quarter is the oldest neighborhood in the city and still has houses similar to those built by the original colonists.</a:t>
            </a:r>
          </a:p>
        </p:txBody>
      </p:sp>
      <p:pic>
        <p:nvPicPr>
          <p:cNvPr id="7" name="Picture 2" descr="http://img4.myrecipes.com/i/recipes/sl/06/02/king-cake-sl-1152929-l.jpg"/>
          <p:cNvPicPr>
            <a:picLocks noChangeAspect="1" noChangeArrowheads="1"/>
          </p:cNvPicPr>
          <p:nvPr/>
        </p:nvPicPr>
        <p:blipFill>
          <a:blip r:embed="rId4"/>
          <a:srcRect/>
          <a:stretch>
            <a:fillRect/>
          </a:stretch>
        </p:blipFill>
        <p:spPr bwMode="auto">
          <a:xfrm>
            <a:off x="6248400" y="4953000"/>
            <a:ext cx="1714500" cy="1714500"/>
          </a:xfrm>
          <a:prstGeom prst="rect">
            <a:avLst/>
          </a:prstGeom>
          <a:ln>
            <a:noFill/>
          </a:ln>
          <a:effectLst>
            <a:outerShdw blurRad="190500" algn="tl" rotWithShape="0">
              <a:srgbClr val="000000">
                <a:alpha val="70000"/>
              </a:srgbClr>
            </a:outerShdw>
          </a:effectLst>
        </p:spPr>
      </p:pic>
      <p:pic>
        <p:nvPicPr>
          <p:cNvPr id="71685" name="Picture 4" descr="http://magickalgraphics.com/Graphics/SpecialOccasions/MardiGras/mardi15.gif"/>
          <p:cNvPicPr>
            <a:picLocks noChangeAspect="1" noChangeArrowheads="1"/>
          </p:cNvPicPr>
          <p:nvPr/>
        </p:nvPicPr>
        <p:blipFill>
          <a:blip r:embed="rId5"/>
          <a:srcRect/>
          <a:stretch>
            <a:fillRect/>
          </a:stretch>
        </p:blipFill>
        <p:spPr bwMode="auto">
          <a:xfrm>
            <a:off x="228600" y="3505200"/>
            <a:ext cx="2946400" cy="1984375"/>
          </a:xfrm>
          <a:prstGeom prst="rect">
            <a:avLst/>
          </a:prstGeom>
          <a:noFill/>
          <a:ln w="9525">
            <a:noFill/>
            <a:miter lim="800000"/>
            <a:headEnd/>
            <a:tailEnd/>
          </a:ln>
        </p:spPr>
      </p:pic>
      <p:sp>
        <p:nvSpPr>
          <p:cNvPr id="9" name="Content Placeholder 2"/>
          <p:cNvSpPr txBox="1">
            <a:spLocks/>
          </p:cNvSpPr>
          <p:nvPr/>
        </p:nvSpPr>
        <p:spPr>
          <a:xfrm>
            <a:off x="2438400" y="4724400"/>
            <a:ext cx="3581400" cy="1752600"/>
          </a:xfrm>
          <a:prstGeom prst="rect">
            <a:avLst/>
          </a:prstGeom>
        </p:spPr>
        <p:txBody>
          <a:bodyPr/>
          <a:lstStyle/>
          <a:p>
            <a:pPr fontAlgn="auto">
              <a:spcBef>
                <a:spcPct val="20000"/>
              </a:spcBef>
              <a:spcAft>
                <a:spcPts val="0"/>
              </a:spcAft>
              <a:buClr>
                <a:schemeClr val="accent3"/>
              </a:buClr>
              <a:buSzPct val="95000"/>
              <a:buFont typeface="Wingdings 2"/>
              <a:buNone/>
              <a:defRPr/>
            </a:pPr>
            <a:r>
              <a:rPr lang="en-US" sz="2000" dirty="0">
                <a:latin typeface="Century Gothic" pitchFamily="34" charset="0"/>
                <a:cs typeface="+mn-cs"/>
              </a:rPr>
              <a:t>Mardi Gras is a celebration held in New Orleans in late February or early March each year. There are parades and people eat king cake.</a:t>
            </a:r>
          </a:p>
        </p:txBody>
      </p:sp>
      <p:pic>
        <p:nvPicPr>
          <p:cNvPr id="12" name="mardi gras edited.wmv">
            <a:hlinkClick r:id="" action="ppaction://media"/>
          </p:cNvPr>
          <p:cNvPicPr>
            <a:picLocks noGrp="1" noRot="1" noChangeAspect="1"/>
          </p:cNvPicPr>
          <p:nvPr>
            <p:ph sz="half" idx="2"/>
            <a:videoFile r:link="rId1"/>
          </p:nvPr>
        </p:nvPicPr>
        <p:blipFill>
          <a:blip r:embed="rId6"/>
          <a:srcRect/>
          <a:stretch>
            <a:fillRect/>
          </a:stretch>
        </p:blipFill>
        <p:spPr>
          <a:xfrm>
            <a:off x="4724400" y="1489075"/>
            <a:ext cx="4038600" cy="3028950"/>
          </a:xfrm>
        </p:spPr>
      </p:pic>
      <p:sp>
        <p:nvSpPr>
          <p:cNvPr id="71688" name="TextBox 12"/>
          <p:cNvSpPr txBox="1">
            <a:spLocks noChangeArrowheads="1"/>
          </p:cNvSpPr>
          <p:nvPr/>
        </p:nvSpPr>
        <p:spPr bwMode="auto">
          <a:xfrm>
            <a:off x="4648200" y="4495800"/>
            <a:ext cx="2825750" cy="246063"/>
          </a:xfrm>
          <a:prstGeom prst="rect">
            <a:avLst/>
          </a:prstGeom>
          <a:noFill/>
          <a:ln w="9525">
            <a:noFill/>
            <a:miter lim="800000"/>
            <a:headEnd/>
            <a:tailEnd/>
          </a:ln>
        </p:spPr>
        <p:txBody>
          <a:bodyPr>
            <a:spAutoFit/>
          </a:bodyPr>
          <a:lstStyle/>
          <a:p>
            <a:pPr algn="ctr"/>
            <a:r>
              <a:rPr lang="en-US" sz="1000">
                <a:latin typeface="Century Gothic" pitchFamily="34" charset="0"/>
              </a:rPr>
              <a:t>Mardi Gras video (3:11)</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rtlCol="0">
            <a:normAutofit fontScale="90000"/>
          </a:bodyPr>
          <a:lstStyle/>
          <a:p>
            <a:pPr algn="l" fontAlgn="auto">
              <a:spcAft>
                <a:spcPts val="0"/>
              </a:spcAft>
              <a:defRPr/>
            </a:pPr>
            <a:r>
              <a:rPr lang="en-US" b="1" dirty="0" smtClean="0">
                <a:solidFill>
                  <a:schemeClr val="accent5">
                    <a:lumMod val="75000"/>
                  </a:schemeClr>
                </a:solidFill>
              </a:rPr>
              <a:t>Music: Jazz</a:t>
            </a:r>
            <a:br>
              <a:rPr lang="en-US" b="1" dirty="0" smtClean="0">
                <a:solidFill>
                  <a:schemeClr val="accent5">
                    <a:lumMod val="75000"/>
                  </a:schemeClr>
                </a:solidFill>
              </a:rPr>
            </a:br>
            <a:endParaRPr lang="en-US" dirty="0"/>
          </a:p>
        </p:txBody>
      </p:sp>
      <p:pic>
        <p:nvPicPr>
          <p:cNvPr id="72706" name="Picture 3" descr="C:\Users\Anette\AppData\Local\Microsoft\Windows\Temporary Internet Files\Content.IE5\ZRXG320C\MC900441798[1].png"/>
          <p:cNvPicPr>
            <a:picLocks noChangeAspect="1" noChangeArrowheads="1"/>
          </p:cNvPicPr>
          <p:nvPr/>
        </p:nvPicPr>
        <p:blipFill>
          <a:blip r:embed="rId3"/>
          <a:srcRect t="4167" b="12500"/>
          <a:stretch>
            <a:fillRect/>
          </a:stretch>
        </p:blipFill>
        <p:spPr bwMode="auto">
          <a:xfrm>
            <a:off x="228600" y="0"/>
            <a:ext cx="1600200" cy="1333500"/>
          </a:xfrm>
          <a:prstGeom prst="rect">
            <a:avLst/>
          </a:prstGeom>
          <a:noFill/>
          <a:ln w="9525">
            <a:noFill/>
            <a:miter lim="800000"/>
            <a:headEnd/>
            <a:tailEnd/>
          </a:ln>
        </p:spPr>
      </p:pic>
      <p:pic>
        <p:nvPicPr>
          <p:cNvPr id="10" name="Picture 2" descr="http://images2.fanpop.com/image/photos/10000000/Louis-Armstrong-show-poster-jazz-10042565-300-425.jpg"/>
          <p:cNvPicPr>
            <a:picLocks noChangeAspect="1" noChangeArrowheads="1"/>
          </p:cNvPicPr>
          <p:nvPr/>
        </p:nvPicPr>
        <p:blipFill>
          <a:blip r:embed="rId4">
            <a:clrChange>
              <a:clrFrom>
                <a:srgbClr val="FFFFFF"/>
              </a:clrFrom>
              <a:clrTo>
                <a:srgbClr val="FFFFFF">
                  <a:alpha val="0"/>
                </a:srgbClr>
              </a:clrTo>
            </a:clrChange>
          </a:blip>
          <a:srcRect t="2099" r="2556"/>
          <a:stretch>
            <a:fillRect/>
          </a:stretch>
        </p:blipFill>
        <p:spPr bwMode="auto">
          <a:xfrm rot="20600368">
            <a:off x="4979988" y="4608513"/>
            <a:ext cx="1373187" cy="1954212"/>
          </a:xfrm>
          <a:prstGeom prst="rect">
            <a:avLst/>
          </a:prstGeom>
          <a:ln>
            <a:noFill/>
          </a:ln>
          <a:effectLst>
            <a:outerShdw blurRad="190500" algn="tl" rotWithShape="0">
              <a:srgbClr val="000000">
                <a:alpha val="70000"/>
              </a:srgbClr>
            </a:outerShdw>
          </a:effectLst>
        </p:spPr>
      </p:pic>
      <p:pic>
        <p:nvPicPr>
          <p:cNvPr id="72708" name="Picture 6" descr="http://i.istockimg.com/file_thumbview_approve/108675/2/stock-photo-108675-mardi-gras-beads.jpg"/>
          <p:cNvPicPr>
            <a:picLocks noChangeAspect="1" noChangeArrowheads="1"/>
          </p:cNvPicPr>
          <p:nvPr/>
        </p:nvPicPr>
        <p:blipFill>
          <a:blip r:embed="rId5">
            <a:clrChange>
              <a:clrFrom>
                <a:srgbClr val="FFFFFF"/>
              </a:clrFrom>
              <a:clrTo>
                <a:srgbClr val="FFFFFF">
                  <a:alpha val="0"/>
                </a:srgbClr>
              </a:clrTo>
            </a:clrChange>
          </a:blip>
          <a:srcRect l="14737" r="43158"/>
          <a:stretch>
            <a:fillRect/>
          </a:stretch>
        </p:blipFill>
        <p:spPr bwMode="auto">
          <a:xfrm>
            <a:off x="7239000" y="4143375"/>
            <a:ext cx="1524000" cy="2714625"/>
          </a:xfrm>
          <a:prstGeom prst="rect">
            <a:avLst/>
          </a:prstGeom>
          <a:noFill/>
          <a:ln w="9525">
            <a:noFill/>
            <a:miter lim="800000"/>
            <a:headEnd/>
            <a:tailEnd/>
          </a:ln>
        </p:spPr>
      </p:pic>
      <p:sp>
        <p:nvSpPr>
          <p:cNvPr id="72709" name="Content Placeholder 2"/>
          <p:cNvSpPr>
            <a:spLocks noGrp="1"/>
          </p:cNvSpPr>
          <p:nvPr>
            <p:ph sz="half" idx="1"/>
          </p:nvPr>
        </p:nvSpPr>
        <p:spPr>
          <a:xfrm>
            <a:off x="457200" y="1371600"/>
            <a:ext cx="3657600" cy="5334000"/>
          </a:xfrm>
        </p:spPr>
        <p:txBody>
          <a:bodyPr/>
          <a:lstStyle/>
          <a:p>
            <a:pPr marL="0" indent="0">
              <a:buFont typeface="Arial" charset="0"/>
              <a:buNone/>
            </a:pPr>
            <a:r>
              <a:rPr lang="en-US" sz="2000" smtClean="0"/>
              <a:t>New Orleans is the birthplace of jazz. This style of music was created by African American musicians living in the area.</a:t>
            </a:r>
          </a:p>
          <a:p>
            <a:pPr marL="0" indent="0">
              <a:buFont typeface="Arial" charset="0"/>
              <a:buNone/>
            </a:pPr>
            <a:endParaRPr lang="en-US" sz="2200" smtClean="0"/>
          </a:p>
          <a:p>
            <a:pPr marL="0" indent="0">
              <a:buFont typeface="Arial" charset="0"/>
              <a:buNone/>
            </a:pPr>
            <a:endParaRPr lang="en-US" sz="2200" smtClean="0"/>
          </a:p>
          <a:p>
            <a:pPr marL="0" indent="0">
              <a:buFont typeface="Arial" charset="0"/>
              <a:buNone/>
            </a:pPr>
            <a:endParaRPr lang="en-US" sz="2200" smtClean="0"/>
          </a:p>
          <a:p>
            <a:pPr marL="0" indent="0">
              <a:buFont typeface="Arial" charset="0"/>
              <a:buNone/>
            </a:pPr>
            <a:endParaRPr lang="en-US" sz="2200" smtClean="0"/>
          </a:p>
          <a:p>
            <a:pPr marL="0" indent="0">
              <a:buFont typeface="Arial" charset="0"/>
              <a:buNone/>
            </a:pPr>
            <a:r>
              <a:rPr lang="en-US" sz="2000" smtClean="0"/>
              <a:t>One of the most famous jazz musicians was Louis Armstrong. He was a trumpet player and singer who first became famous in the 1920s.</a:t>
            </a:r>
          </a:p>
        </p:txBody>
      </p:sp>
      <p:pic>
        <p:nvPicPr>
          <p:cNvPr id="72710" name="Picture 4" descr="http://cordovaboss.files.wordpress.com/2009/05/el-maravilloso-jazz.jpg"/>
          <p:cNvPicPr>
            <a:picLocks noChangeAspect="1" noChangeArrowheads="1"/>
          </p:cNvPicPr>
          <p:nvPr/>
        </p:nvPicPr>
        <p:blipFill>
          <a:blip r:embed="rId6">
            <a:clrChange>
              <a:clrFrom>
                <a:srgbClr val="FFFFFF"/>
              </a:clrFrom>
              <a:clrTo>
                <a:srgbClr val="FFFFFF">
                  <a:alpha val="0"/>
                </a:srgbClr>
              </a:clrTo>
            </a:clrChange>
          </a:blip>
          <a:srcRect t="13376"/>
          <a:stretch>
            <a:fillRect/>
          </a:stretch>
        </p:blipFill>
        <p:spPr bwMode="auto">
          <a:xfrm>
            <a:off x="914400" y="3149600"/>
            <a:ext cx="2667000" cy="1346200"/>
          </a:xfrm>
          <a:prstGeom prst="rect">
            <a:avLst/>
          </a:prstGeom>
          <a:noFill/>
          <a:ln w="9525">
            <a:noFill/>
            <a:miter lim="800000"/>
            <a:headEnd/>
            <a:tailEnd/>
          </a:ln>
        </p:spPr>
      </p:pic>
      <p:pic>
        <p:nvPicPr>
          <p:cNvPr id="19" name="jazz.wmv">
            <a:hlinkClick r:id="" action="ppaction://media"/>
          </p:cNvPr>
          <p:cNvPicPr>
            <a:picLocks noGrp="1" noRot="1" noChangeAspect="1"/>
          </p:cNvPicPr>
          <p:nvPr>
            <p:ph sz="half" idx="2"/>
            <a:videoFile r:link="rId1"/>
          </p:nvPr>
        </p:nvPicPr>
        <p:blipFill>
          <a:blip r:embed="rId7"/>
          <a:srcRect/>
          <a:stretch>
            <a:fillRect/>
          </a:stretch>
        </p:blipFill>
        <p:spPr>
          <a:xfrm>
            <a:off x="4267200" y="1219200"/>
            <a:ext cx="4597400" cy="3448050"/>
          </a:xfrm>
        </p:spPr>
      </p:pic>
      <p:sp>
        <p:nvSpPr>
          <p:cNvPr id="72712" name="TextBox 19"/>
          <p:cNvSpPr txBox="1">
            <a:spLocks noChangeArrowheads="1"/>
          </p:cNvSpPr>
          <p:nvPr/>
        </p:nvSpPr>
        <p:spPr bwMode="auto">
          <a:xfrm>
            <a:off x="4267200" y="990600"/>
            <a:ext cx="4572000" cy="246063"/>
          </a:xfrm>
          <a:prstGeom prst="rect">
            <a:avLst/>
          </a:prstGeom>
          <a:noFill/>
          <a:ln w="9525">
            <a:noFill/>
            <a:miter lim="800000"/>
            <a:headEnd/>
            <a:tailEnd/>
          </a:ln>
        </p:spPr>
        <p:txBody>
          <a:bodyPr>
            <a:spAutoFit/>
          </a:bodyPr>
          <a:lstStyle/>
          <a:p>
            <a:pPr algn="ctr"/>
            <a:r>
              <a:rPr lang="en-US" sz="1000">
                <a:latin typeface="Century Gothic" pitchFamily="34" charset="0"/>
              </a:rPr>
              <a:t>“Now You Has Jazz” video (4:46)</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p:cTn id="7" fill="hold" display="0">
                  <p:stCondLst>
                    <p:cond delay="indefinite"/>
                  </p:stCondLst>
                  <p:endCondLst>
                    <p:cond evt="onNext" delay="0">
                      <p:tgtEl>
                        <p:sldTgt/>
                      </p:tgtEl>
                    </p:cond>
                    <p:cond evt="onPrev" delay="0">
                      <p:tgtEl>
                        <p:sldTgt/>
                      </p:tgtEl>
                    </p:cond>
                  </p:endCondLst>
                </p:cTn>
                <p:tgtEl>
                  <p:spTgt spid="1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the Gulf of Mexico…</a:t>
            </a:r>
            <a:endParaRPr lang="en-US" b="1" dirty="0">
              <a:solidFill>
                <a:schemeClr val="accent5">
                  <a:lumMod val="75000"/>
                </a:schemeClr>
              </a:solidFill>
            </a:endParaRPr>
          </a:p>
        </p:txBody>
      </p:sp>
      <p:pic>
        <p:nvPicPr>
          <p:cNvPr id="7373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7: An Oil Rig </a:t>
            </a:r>
            <a:br>
              <a:rPr lang="en-US" b="1" dirty="0" smtClean="0">
                <a:solidFill>
                  <a:schemeClr val="accent5">
                    <a:lumMod val="75000"/>
                  </a:schemeClr>
                </a:solidFill>
              </a:rPr>
            </a:br>
            <a:r>
              <a:rPr lang="en-US" b="1" dirty="0" smtClean="0">
                <a:solidFill>
                  <a:schemeClr val="accent5">
                    <a:lumMod val="75000"/>
                  </a:schemeClr>
                </a:solidFill>
              </a:rPr>
              <a:t>in the Gulf of Mexico</a:t>
            </a:r>
            <a:endParaRPr lang="en-US" b="1" dirty="0">
              <a:solidFill>
                <a:schemeClr val="accent5">
                  <a:lumMod val="75000"/>
                </a:schemeClr>
              </a:solidFill>
            </a:endParaRPr>
          </a:p>
        </p:txBody>
      </p:sp>
      <p:sp>
        <p:nvSpPr>
          <p:cNvPr id="5" name="Content Placeholder 2"/>
          <p:cNvSpPr>
            <a:spLocks noGrp="1"/>
          </p:cNvSpPr>
          <p:nvPr>
            <p:ph sz="half" idx="1"/>
          </p:nvPr>
        </p:nvSpPr>
        <p:spPr>
          <a:xfrm>
            <a:off x="304800" y="3941763"/>
            <a:ext cx="4038600" cy="2743200"/>
          </a:xfrm>
        </p:spPr>
        <p:txBody>
          <a:bodyPr rtlCol="0">
            <a:normAutofit lnSpcReduction="10000"/>
          </a:bodyPr>
          <a:lstStyle/>
          <a:p>
            <a:pPr marL="0" indent="0" fontAlgn="auto">
              <a:spcAft>
                <a:spcPts val="0"/>
              </a:spcAft>
              <a:buFont typeface="Arial" pitchFamily="34" charset="0"/>
              <a:buNone/>
              <a:defRPr/>
            </a:pPr>
            <a:r>
              <a:rPr lang="en-US" sz="2000" dirty="0" smtClean="0"/>
              <a:t>Petroleum, or oil, is found underground and under the ocean floor. In the Gulf of Mexico, big platforms, or rigs, hold machinery that drills under the sea. Oil is then taken to refineries and factories to make gasoline, plastics, and other products.</a:t>
            </a:r>
            <a:endParaRPr lang="en-US" sz="2000" dirty="0"/>
          </a:p>
        </p:txBody>
      </p:sp>
      <p:pic>
        <p:nvPicPr>
          <p:cNvPr id="6" name="Picture 4" descr="http://thes.files.wordpress.com/2010/06/gulfmap1.jpg"/>
          <p:cNvPicPr>
            <a:picLocks noChangeAspect="1" noChangeArrowheads="1"/>
          </p:cNvPicPr>
          <p:nvPr/>
        </p:nvPicPr>
        <p:blipFill>
          <a:blip r:embed="rId3"/>
          <a:srcRect/>
          <a:stretch>
            <a:fillRect/>
          </a:stretch>
        </p:blipFill>
        <p:spPr bwMode="auto">
          <a:xfrm>
            <a:off x="4419600" y="3459163"/>
            <a:ext cx="3733800" cy="2801937"/>
          </a:xfrm>
          <a:prstGeom prst="rect">
            <a:avLst/>
          </a:prstGeom>
          <a:ln>
            <a:noFill/>
          </a:ln>
          <a:effectLst>
            <a:outerShdw blurRad="190500" algn="tl" rotWithShape="0">
              <a:srgbClr val="000000">
                <a:alpha val="70000"/>
              </a:srgbClr>
            </a:outerShdw>
          </a:effectLst>
        </p:spPr>
      </p:pic>
      <p:pic>
        <p:nvPicPr>
          <p:cNvPr id="7" name="Picture 2" descr="Picture of an Offshore Platform"/>
          <p:cNvPicPr>
            <a:picLocks noChangeAspect="1" noChangeArrowheads="1"/>
          </p:cNvPicPr>
          <p:nvPr/>
        </p:nvPicPr>
        <p:blipFill>
          <a:blip r:embed="rId4"/>
          <a:srcRect/>
          <a:stretch>
            <a:fillRect/>
          </a:stretch>
        </p:blipFill>
        <p:spPr bwMode="auto">
          <a:xfrm>
            <a:off x="5867400" y="533400"/>
            <a:ext cx="2897188" cy="3192463"/>
          </a:xfrm>
          <a:prstGeom prst="rect">
            <a:avLst/>
          </a:prstGeom>
          <a:ln>
            <a:noFill/>
          </a:ln>
          <a:effectLst>
            <a:outerShdw blurRad="190500" algn="tl" rotWithShape="0">
              <a:srgbClr val="000000">
                <a:alpha val="70000"/>
              </a:srgbClr>
            </a:outerShdw>
          </a:effectLst>
        </p:spPr>
      </p:pic>
      <p:pic>
        <p:nvPicPr>
          <p:cNvPr id="10" name="offshore oil rig.wmv">
            <a:hlinkClick r:id="" action="ppaction://media"/>
          </p:cNvPr>
          <p:cNvPicPr>
            <a:picLocks noGrp="1" noRot="1" noChangeAspect="1"/>
          </p:cNvPicPr>
          <p:nvPr>
            <p:ph sz="half" idx="1"/>
            <a:videoFile r:link="rId1"/>
          </p:nvPr>
        </p:nvPicPr>
        <p:blipFill>
          <a:blip r:embed="rId5"/>
          <a:srcRect/>
          <a:stretch>
            <a:fillRect/>
          </a:stretch>
        </p:blipFill>
        <p:spPr>
          <a:xfrm>
            <a:off x="1219200" y="1524000"/>
            <a:ext cx="2671763" cy="2185988"/>
          </a:xfrm>
        </p:spPr>
      </p:pic>
      <p:sp>
        <p:nvSpPr>
          <p:cNvPr id="74758" name="TextBox 10"/>
          <p:cNvSpPr txBox="1">
            <a:spLocks noChangeArrowheads="1"/>
          </p:cNvSpPr>
          <p:nvPr/>
        </p:nvSpPr>
        <p:spPr bwMode="auto">
          <a:xfrm>
            <a:off x="1143000" y="3657600"/>
            <a:ext cx="2825750" cy="246063"/>
          </a:xfrm>
          <a:prstGeom prst="rect">
            <a:avLst/>
          </a:prstGeom>
          <a:noFill/>
          <a:ln w="9525">
            <a:noFill/>
            <a:miter lim="800000"/>
            <a:headEnd/>
            <a:tailEnd/>
          </a:ln>
        </p:spPr>
        <p:txBody>
          <a:bodyPr>
            <a:spAutoFit/>
          </a:bodyPr>
          <a:lstStyle/>
          <a:p>
            <a:pPr algn="ctr"/>
            <a:r>
              <a:rPr lang="en-US" sz="1000">
                <a:latin typeface="Century Gothic" pitchFamily="34" charset="0"/>
              </a:rPr>
              <a:t>Oil rig video (1:39)</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7: An Oil Rig </a:t>
            </a:r>
            <a:br>
              <a:rPr lang="en-US" b="1" dirty="0" smtClean="0">
                <a:solidFill>
                  <a:schemeClr val="accent5">
                    <a:lumMod val="75000"/>
                  </a:schemeClr>
                </a:solidFill>
              </a:rPr>
            </a:br>
            <a:endParaRPr lang="en-US" b="1" dirty="0" smtClean="0">
              <a:solidFill>
                <a:schemeClr val="accent5">
                  <a:lumMod val="75000"/>
                </a:schemeClr>
              </a:solidFill>
            </a:endParaRPr>
          </a:p>
        </p:txBody>
      </p:sp>
      <p:sp>
        <p:nvSpPr>
          <p:cNvPr id="3" name="Title 1"/>
          <p:cNvSpPr txBox="1">
            <a:spLocks/>
          </p:cNvSpPr>
          <p:nvPr/>
        </p:nvSpPr>
        <p:spPr>
          <a:xfrm>
            <a:off x="381000" y="762000"/>
            <a:ext cx="4876800" cy="1143000"/>
          </a:xfrm>
          <a:prstGeom prst="rect">
            <a:avLst/>
          </a:prstGeom>
        </p:spPr>
        <p:txBody>
          <a:bodyPr anchor="ctr">
            <a:normAutofit fontScale="97500"/>
          </a:bodyPr>
          <a:lstStyle/>
          <a:p>
            <a:pPr fontAlgn="auto">
              <a:spcAft>
                <a:spcPts val="0"/>
              </a:spcAft>
              <a:defRPr/>
            </a:pPr>
            <a:r>
              <a:rPr lang="en-US" sz="2800" b="1" dirty="0">
                <a:solidFill>
                  <a:schemeClr val="accent2">
                    <a:lumMod val="75000"/>
                  </a:schemeClr>
                </a:solidFill>
                <a:latin typeface="+mj-lt"/>
                <a:ea typeface="+mj-ea"/>
                <a:cs typeface="+mj-cs"/>
              </a:rPr>
              <a:t>Dangers of Oil Rigs</a:t>
            </a:r>
          </a:p>
        </p:txBody>
      </p:sp>
      <p:sp>
        <p:nvSpPr>
          <p:cNvPr id="75779" name="Content Placeholder 2"/>
          <p:cNvSpPr>
            <a:spLocks noGrp="1"/>
          </p:cNvSpPr>
          <p:nvPr>
            <p:ph sz="half" idx="1"/>
          </p:nvPr>
        </p:nvSpPr>
        <p:spPr>
          <a:xfrm>
            <a:off x="381000" y="1524000"/>
            <a:ext cx="4038600" cy="4876800"/>
          </a:xfrm>
        </p:spPr>
        <p:txBody>
          <a:bodyPr/>
          <a:lstStyle/>
          <a:p>
            <a:pPr marL="0" indent="0">
              <a:buFont typeface="Arial" charset="0"/>
              <a:buNone/>
            </a:pPr>
            <a:r>
              <a:rPr lang="en-US" sz="2000" smtClean="0"/>
              <a:t>Oil spills and accidents on oil rigs in the Gulf of Mexico are a serious problem. They cause a lot of harm to the environment and to animals who make the Gulf Coast area their home, and also hurt the fishing industry. It is very difficult to clean up oil spills, and costs a lot of money.</a:t>
            </a:r>
          </a:p>
        </p:txBody>
      </p:sp>
      <p:pic>
        <p:nvPicPr>
          <p:cNvPr id="5" name="Picture 2" descr="http://www.alternativeconsumer.com/wp-content/uploads/Ross/2010/2010spring/oil_rig_fire_gulf_mexico_.jpg"/>
          <p:cNvPicPr>
            <a:picLocks noChangeAspect="1" noChangeArrowheads="1"/>
          </p:cNvPicPr>
          <p:nvPr/>
        </p:nvPicPr>
        <p:blipFill>
          <a:blip r:embed="rId2"/>
          <a:srcRect/>
          <a:stretch>
            <a:fillRect/>
          </a:stretch>
        </p:blipFill>
        <p:spPr bwMode="auto">
          <a:xfrm>
            <a:off x="5308600" y="304800"/>
            <a:ext cx="3454400" cy="2590800"/>
          </a:xfrm>
          <a:prstGeom prst="rect">
            <a:avLst/>
          </a:prstGeom>
          <a:ln>
            <a:noFill/>
          </a:ln>
          <a:effectLst>
            <a:outerShdw blurRad="190500" algn="tl" rotWithShape="0">
              <a:srgbClr val="000000">
                <a:alpha val="70000"/>
              </a:srgbClr>
            </a:outerShdw>
          </a:effectLst>
        </p:spPr>
      </p:pic>
      <p:pic>
        <p:nvPicPr>
          <p:cNvPr id="6" name="Picture 4" descr="http://media.oregonlive.com/news_impact/photo/bp-oil-spill-gulf-of-mexico-governor-jindal-louisiana-c1ef43ff0f158c8f_large.jpg"/>
          <p:cNvPicPr>
            <a:picLocks noChangeAspect="1" noChangeArrowheads="1"/>
          </p:cNvPicPr>
          <p:nvPr/>
        </p:nvPicPr>
        <p:blipFill>
          <a:blip r:embed="rId3"/>
          <a:srcRect/>
          <a:stretch>
            <a:fillRect/>
          </a:stretch>
        </p:blipFill>
        <p:spPr bwMode="auto">
          <a:xfrm>
            <a:off x="4343400" y="3079750"/>
            <a:ext cx="3581400" cy="2520950"/>
          </a:xfrm>
          <a:prstGeom prst="rect">
            <a:avLst/>
          </a:prstGeom>
          <a:ln>
            <a:noFill/>
          </a:ln>
          <a:effectLst>
            <a:outerShdw blurRad="190500" algn="tl" rotWithShape="0">
              <a:srgbClr val="000000">
                <a:alpha val="70000"/>
              </a:srgbClr>
            </a:outerShdw>
          </a:effectLst>
        </p:spPr>
      </p:pic>
      <p:pic>
        <p:nvPicPr>
          <p:cNvPr id="7" name="Picture 6" descr="http://www.eoearth.org/files/133101_133200/133122/ixtoc.jpg"/>
          <p:cNvPicPr>
            <a:picLocks noChangeAspect="1" noChangeArrowheads="1"/>
          </p:cNvPicPr>
          <p:nvPr/>
        </p:nvPicPr>
        <p:blipFill>
          <a:blip r:embed="rId4"/>
          <a:srcRect/>
          <a:stretch>
            <a:fillRect/>
          </a:stretch>
        </p:blipFill>
        <p:spPr bwMode="auto">
          <a:xfrm>
            <a:off x="685800" y="4738688"/>
            <a:ext cx="2819400" cy="1881187"/>
          </a:xfrm>
          <a:prstGeom prst="rect">
            <a:avLst/>
          </a:prstGeom>
          <a:ln>
            <a:noFill/>
          </a:ln>
          <a:effectLst>
            <a:outerShdw blurRad="190500" algn="tl" rotWithShape="0">
              <a:srgbClr val="000000">
                <a:alpha val="70000"/>
              </a:srgbClr>
            </a:outerShdw>
          </a:effectLst>
        </p:spPr>
      </p:pic>
      <p:pic>
        <p:nvPicPr>
          <p:cNvPr id="8" name="Picture 8" descr="http://endoftheamericandream.com/wp-content/uploads/2010/06/Benzene-And-Hydrogen-Sulfide-Gulf-Of-Mexico-Oil-Spill-300x300.jpg"/>
          <p:cNvPicPr>
            <a:picLocks noChangeAspect="1" noChangeArrowheads="1"/>
          </p:cNvPicPr>
          <p:nvPr/>
        </p:nvPicPr>
        <p:blipFill>
          <a:blip r:embed="rId5"/>
          <a:srcRect/>
          <a:stretch>
            <a:fillRect/>
          </a:stretch>
        </p:blipFill>
        <p:spPr bwMode="auto">
          <a:xfrm>
            <a:off x="6781800" y="4533900"/>
            <a:ext cx="2019300" cy="20193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Mississippi!</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December 10, 1817</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Magnolia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By valor and arms</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Jackson</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Magnolia</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Mockingbird</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Magnolia</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Go, Mississippi</a:t>
            </a:r>
          </a:p>
          <a:p>
            <a:pPr fontAlgn="auto">
              <a:spcAft>
                <a:spcPts val="0"/>
              </a:spcAft>
              <a:buFont typeface="Arial" pitchFamily="34" charset="0"/>
              <a:buNone/>
              <a:defRPr/>
            </a:pPr>
            <a:endParaRPr lang="en-US" sz="2000" dirty="0"/>
          </a:p>
        </p:txBody>
      </p:sp>
      <p:pic>
        <p:nvPicPr>
          <p:cNvPr id="6" name="Picture 5" descr="mississippi.WMF"/>
          <p:cNvPicPr>
            <a:picLocks noChangeAspect="1"/>
          </p:cNvPicPr>
          <p:nvPr/>
        </p:nvPicPr>
        <p:blipFill>
          <a:blip r:embed="rId3"/>
          <a:stretch>
            <a:fillRect/>
          </a:stretch>
        </p:blipFill>
        <p:spPr>
          <a:xfrm>
            <a:off x="5791200" y="2209800"/>
            <a:ext cx="2968625" cy="4200525"/>
          </a:xfrm>
          <a:prstGeom prst="rect">
            <a:avLst/>
          </a:prstGeom>
          <a:ln>
            <a:noFill/>
          </a:ln>
          <a:effectLst>
            <a:outerShdw blurRad="190500" algn="tl" rotWithShape="0">
              <a:srgbClr val="000000">
                <a:alpha val="70000"/>
              </a:srgbClr>
            </a:outerShdw>
          </a:effectLst>
        </p:spPr>
      </p:pic>
      <p:pic>
        <p:nvPicPr>
          <p:cNvPr id="77828" name="Content Placeholder 7" descr="mississippi.JPG"/>
          <p:cNvPicPr>
            <a:picLocks noGrp="1" noChangeAspect="1"/>
          </p:cNvPicPr>
          <p:nvPr>
            <p:ph sz="half" idx="2"/>
          </p:nvPr>
        </p:nvPicPr>
        <p:blipFill>
          <a:blip r:embed="rId4"/>
          <a:srcRect/>
          <a:stretch>
            <a:fillRect/>
          </a:stretch>
        </p:blipFill>
        <p:spPr>
          <a:xfrm>
            <a:off x="533400" y="4876800"/>
            <a:ext cx="2286000" cy="15240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next stop we will travel to is Natchez, Mississippi…</a:t>
            </a:r>
            <a:endParaRPr lang="en-US" b="1" dirty="0">
              <a:solidFill>
                <a:schemeClr val="accent5">
                  <a:lumMod val="75000"/>
                </a:schemeClr>
              </a:solidFill>
            </a:endParaRPr>
          </a:p>
        </p:txBody>
      </p:sp>
      <p:pic>
        <p:nvPicPr>
          <p:cNvPr id="79874"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first stop we will travel to is Everglades National Park…</a:t>
            </a:r>
            <a:endParaRPr lang="en-US" b="1" dirty="0">
              <a:solidFill>
                <a:schemeClr val="accent5">
                  <a:lumMod val="75000"/>
                </a:schemeClr>
              </a:solidFill>
            </a:endParaRPr>
          </a:p>
        </p:txBody>
      </p:sp>
      <p:pic>
        <p:nvPicPr>
          <p:cNvPr id="22530"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algn="l" fontAlgn="auto">
              <a:spcAft>
                <a:spcPts val="0"/>
              </a:spcAft>
              <a:defRPr/>
            </a:pPr>
            <a:r>
              <a:rPr lang="en-US" b="1" dirty="0" smtClean="0">
                <a:solidFill>
                  <a:schemeClr val="accent5">
                    <a:lumMod val="75000"/>
                  </a:schemeClr>
                </a:solidFill>
              </a:rPr>
              <a:t>Stop 8: A Cotton Plantation in Natchez, Mississippi</a:t>
            </a:r>
            <a:endParaRPr lang="en-US" b="1" dirty="0">
              <a:solidFill>
                <a:schemeClr val="accent5">
                  <a:lumMod val="75000"/>
                </a:schemeClr>
              </a:solidFill>
            </a:endParaRPr>
          </a:p>
        </p:txBody>
      </p:sp>
      <p:pic>
        <p:nvPicPr>
          <p:cNvPr id="5" name="Picture 4" descr="http://static.panoramio.com/photos/original/27412786.jpg"/>
          <p:cNvPicPr>
            <a:picLocks noChangeAspect="1" noChangeArrowheads="1"/>
          </p:cNvPicPr>
          <p:nvPr/>
        </p:nvPicPr>
        <p:blipFill>
          <a:blip r:embed="rId3" cstate="print"/>
          <a:srcRect b="6667"/>
          <a:stretch>
            <a:fillRect/>
          </a:stretch>
        </p:blipFill>
        <p:spPr bwMode="auto">
          <a:xfrm>
            <a:off x="4953000" y="1770063"/>
            <a:ext cx="2743200" cy="1920875"/>
          </a:xfrm>
          <a:prstGeom prst="rect">
            <a:avLst/>
          </a:prstGeom>
          <a:ln>
            <a:noFill/>
          </a:ln>
          <a:effectLst>
            <a:outerShdw blurRad="190500" algn="tl" rotWithShape="0">
              <a:srgbClr val="000000">
                <a:alpha val="70000"/>
              </a:srgbClr>
            </a:outerShdw>
          </a:effectLst>
        </p:spPr>
      </p:pic>
      <p:sp>
        <p:nvSpPr>
          <p:cNvPr id="80899" name="TextBox 6"/>
          <p:cNvSpPr txBox="1">
            <a:spLocks noChangeArrowheads="1"/>
          </p:cNvSpPr>
          <p:nvPr/>
        </p:nvSpPr>
        <p:spPr bwMode="auto">
          <a:xfrm>
            <a:off x="381000" y="1371600"/>
            <a:ext cx="4572000" cy="1938338"/>
          </a:xfrm>
          <a:prstGeom prst="rect">
            <a:avLst/>
          </a:prstGeom>
          <a:noFill/>
          <a:ln w="9525">
            <a:noFill/>
            <a:miter lim="800000"/>
            <a:headEnd/>
            <a:tailEnd/>
          </a:ln>
        </p:spPr>
        <p:txBody>
          <a:bodyPr>
            <a:spAutoFit/>
          </a:bodyPr>
          <a:lstStyle/>
          <a:p>
            <a:r>
              <a:rPr lang="en-US" sz="2000">
                <a:latin typeface="Century Gothic" pitchFamily="34" charset="0"/>
              </a:rPr>
              <a:t>In the 1800s, cotton planters settled in the Natchez area. Many of them became rich and built big homes on their plantations, or large farms. Black slaves worked on the cotton plantations. </a:t>
            </a:r>
          </a:p>
        </p:txBody>
      </p:sp>
      <p:pic>
        <p:nvPicPr>
          <p:cNvPr id="8" name="Picture 2" descr="http://static.panoramio.com/photos/original/52198243.jpg"/>
          <p:cNvPicPr>
            <a:picLocks noChangeAspect="1" noChangeArrowheads="1"/>
          </p:cNvPicPr>
          <p:nvPr/>
        </p:nvPicPr>
        <p:blipFill>
          <a:blip r:embed="rId4"/>
          <a:srcRect t="14815" b="11111"/>
          <a:stretch>
            <a:fillRect/>
          </a:stretch>
        </p:blipFill>
        <p:spPr bwMode="auto">
          <a:xfrm>
            <a:off x="6553200" y="914400"/>
            <a:ext cx="2286000" cy="1270000"/>
          </a:xfrm>
          <a:prstGeom prst="rect">
            <a:avLst/>
          </a:prstGeom>
          <a:ln>
            <a:noFill/>
          </a:ln>
          <a:effectLst>
            <a:outerShdw blurRad="190500" algn="tl" rotWithShape="0">
              <a:srgbClr val="000000">
                <a:alpha val="70000"/>
              </a:srgbClr>
            </a:outerShdw>
          </a:effectLst>
        </p:spPr>
      </p:pic>
      <p:sp>
        <p:nvSpPr>
          <p:cNvPr id="80901" name="TextBox 8"/>
          <p:cNvSpPr txBox="1">
            <a:spLocks noChangeArrowheads="1"/>
          </p:cNvSpPr>
          <p:nvPr/>
        </p:nvSpPr>
        <p:spPr bwMode="auto">
          <a:xfrm>
            <a:off x="4724400" y="3843338"/>
            <a:ext cx="4419600" cy="2862262"/>
          </a:xfrm>
          <a:prstGeom prst="rect">
            <a:avLst/>
          </a:prstGeom>
          <a:noFill/>
          <a:ln w="9525">
            <a:noFill/>
            <a:miter lim="800000"/>
            <a:headEnd/>
            <a:tailEnd/>
          </a:ln>
        </p:spPr>
        <p:txBody>
          <a:bodyPr>
            <a:spAutoFit/>
          </a:bodyPr>
          <a:lstStyle/>
          <a:p>
            <a:r>
              <a:rPr lang="en-US" sz="2000">
                <a:latin typeface="Century Gothic" pitchFamily="34" charset="0"/>
              </a:rPr>
              <a:t>During the American Civil War, the North and South fought about whether or not there should be slavery in the United States. After the Civil War, slavery was ended. </a:t>
            </a:r>
          </a:p>
          <a:p>
            <a:r>
              <a:rPr lang="en-US" sz="2000">
                <a:latin typeface="Century Gothic" pitchFamily="34" charset="0"/>
              </a:rPr>
              <a:t>Most of the plantation homes in Natchez survived the Civil War without being damaged and are still standing today.</a:t>
            </a:r>
          </a:p>
        </p:txBody>
      </p:sp>
      <p:pic>
        <p:nvPicPr>
          <p:cNvPr id="14" name="natchez mississippi.wmv">
            <a:hlinkClick r:id="" action="ppaction://media"/>
          </p:cNvPr>
          <p:cNvPicPr>
            <a:picLocks noGrp="1" noRot="1" noChangeAspect="1"/>
          </p:cNvPicPr>
          <p:nvPr>
            <p:ph sz="half" idx="1"/>
            <a:videoFile r:link="rId1"/>
          </p:nvPr>
        </p:nvPicPr>
        <p:blipFill>
          <a:blip r:embed="rId5"/>
          <a:srcRect/>
          <a:stretch>
            <a:fillRect/>
          </a:stretch>
        </p:blipFill>
        <p:spPr>
          <a:xfrm>
            <a:off x="284163" y="3279775"/>
            <a:ext cx="4364037" cy="3273425"/>
          </a:xfrm>
        </p:spPr>
      </p:pic>
      <p:sp>
        <p:nvSpPr>
          <p:cNvPr id="80903" name="TextBox 14"/>
          <p:cNvSpPr txBox="1">
            <a:spLocks noChangeArrowheads="1"/>
          </p:cNvSpPr>
          <p:nvPr/>
        </p:nvSpPr>
        <p:spPr bwMode="auto">
          <a:xfrm>
            <a:off x="304800" y="6535738"/>
            <a:ext cx="4343400" cy="246062"/>
          </a:xfrm>
          <a:prstGeom prst="rect">
            <a:avLst/>
          </a:prstGeom>
          <a:noFill/>
          <a:ln w="9525">
            <a:noFill/>
            <a:miter lim="800000"/>
            <a:headEnd/>
            <a:tailEnd/>
          </a:ln>
        </p:spPr>
        <p:txBody>
          <a:bodyPr>
            <a:spAutoFit/>
          </a:bodyPr>
          <a:lstStyle/>
          <a:p>
            <a:pPr algn="ctr"/>
            <a:r>
              <a:rPr lang="en-US" sz="1000">
                <a:latin typeface="Century Gothic" pitchFamily="34" charset="0"/>
              </a:rPr>
              <a:t>Natchez, Mississippi video (2:22)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8: A Cotton Plantation </a:t>
            </a:r>
            <a:br>
              <a:rPr lang="en-US" b="1" dirty="0" smtClean="0">
                <a:solidFill>
                  <a:schemeClr val="accent5">
                    <a:lumMod val="75000"/>
                  </a:schemeClr>
                </a:solidFill>
              </a:rPr>
            </a:br>
            <a:endParaRPr lang="en-US" b="1" dirty="0">
              <a:solidFill>
                <a:schemeClr val="accent5">
                  <a:lumMod val="75000"/>
                </a:schemeClr>
              </a:solidFill>
            </a:endParaRPr>
          </a:p>
        </p:txBody>
      </p:sp>
      <p:pic>
        <p:nvPicPr>
          <p:cNvPr id="81922" name="Picture 2" descr="http://www.cottonsjourney.com/images/story/p3.gif"/>
          <p:cNvPicPr>
            <a:picLocks noChangeAspect="1" noChangeArrowheads="1"/>
          </p:cNvPicPr>
          <p:nvPr/>
        </p:nvPicPr>
        <p:blipFill>
          <a:blip r:embed="rId3"/>
          <a:srcRect l="4167" r="6944"/>
          <a:stretch>
            <a:fillRect/>
          </a:stretch>
        </p:blipFill>
        <p:spPr bwMode="auto">
          <a:xfrm>
            <a:off x="4648200" y="4454525"/>
            <a:ext cx="4267200" cy="2249488"/>
          </a:xfrm>
          <a:prstGeom prst="rect">
            <a:avLst/>
          </a:prstGeom>
          <a:noFill/>
          <a:ln w="9525">
            <a:noFill/>
            <a:miter lim="800000"/>
            <a:headEnd/>
            <a:tailEnd/>
          </a:ln>
        </p:spPr>
      </p:pic>
      <p:sp>
        <p:nvSpPr>
          <p:cNvPr id="81923" name="TextBox 4"/>
          <p:cNvSpPr txBox="1">
            <a:spLocks noChangeArrowheads="1"/>
          </p:cNvSpPr>
          <p:nvPr/>
        </p:nvSpPr>
        <p:spPr bwMode="auto">
          <a:xfrm>
            <a:off x="457200" y="1514475"/>
            <a:ext cx="3429000" cy="369888"/>
          </a:xfrm>
          <a:prstGeom prst="rect">
            <a:avLst/>
          </a:prstGeom>
          <a:noFill/>
          <a:ln w="9525">
            <a:noFill/>
            <a:miter lim="800000"/>
            <a:headEnd/>
            <a:tailEnd/>
          </a:ln>
        </p:spPr>
        <p:txBody>
          <a:bodyPr>
            <a:spAutoFit/>
          </a:bodyPr>
          <a:lstStyle/>
          <a:p>
            <a:endParaRPr lang="en-US">
              <a:latin typeface="Century Gothic" pitchFamily="34" charset="0"/>
            </a:endParaRPr>
          </a:p>
        </p:txBody>
      </p:sp>
      <p:sp>
        <p:nvSpPr>
          <p:cNvPr id="81924" name="TextBox 5"/>
          <p:cNvSpPr txBox="1">
            <a:spLocks noChangeArrowheads="1"/>
          </p:cNvSpPr>
          <p:nvPr/>
        </p:nvSpPr>
        <p:spPr bwMode="auto">
          <a:xfrm>
            <a:off x="228600" y="1246188"/>
            <a:ext cx="3733800" cy="3478212"/>
          </a:xfrm>
          <a:prstGeom prst="rect">
            <a:avLst/>
          </a:prstGeom>
          <a:noFill/>
          <a:ln w="9525">
            <a:noFill/>
            <a:miter lim="800000"/>
            <a:headEnd/>
            <a:tailEnd/>
          </a:ln>
        </p:spPr>
        <p:txBody>
          <a:bodyPr>
            <a:spAutoFit/>
          </a:bodyPr>
          <a:lstStyle/>
          <a:p>
            <a:r>
              <a:rPr lang="en-US" sz="2000">
                <a:latin typeface="Century Gothic" pitchFamily="34" charset="0"/>
              </a:rPr>
              <a:t>Growing cotton is still an important industry in the southern United States. Cotton is not just used to make fabric and clothing, parts of the plant are also used in food and other products.</a:t>
            </a:r>
          </a:p>
          <a:p>
            <a:r>
              <a:rPr lang="en-US" sz="2000">
                <a:latin typeface="Century Gothic" pitchFamily="34" charset="0"/>
              </a:rPr>
              <a:t>The United States is currently the largest exporter of cotton in the world.</a:t>
            </a:r>
          </a:p>
        </p:txBody>
      </p:sp>
      <p:pic>
        <p:nvPicPr>
          <p:cNvPr id="7" name="Picture 2" descr="http://www.livetradingnews.com/wp-content/uploads/2-cotton.jpeg"/>
          <p:cNvPicPr>
            <a:picLocks noChangeAspect="1" noChangeArrowheads="1"/>
          </p:cNvPicPr>
          <p:nvPr/>
        </p:nvPicPr>
        <p:blipFill>
          <a:blip r:embed="rId4"/>
          <a:srcRect/>
          <a:stretch>
            <a:fillRect/>
          </a:stretch>
        </p:blipFill>
        <p:spPr bwMode="auto">
          <a:xfrm>
            <a:off x="228600" y="4895850"/>
            <a:ext cx="2928938" cy="1762125"/>
          </a:xfrm>
          <a:prstGeom prst="rect">
            <a:avLst/>
          </a:prstGeom>
          <a:ln>
            <a:noFill/>
          </a:ln>
          <a:effectLst>
            <a:outerShdw blurRad="190500" algn="tl" rotWithShape="0">
              <a:srgbClr val="000000">
                <a:alpha val="70000"/>
              </a:srgbClr>
            </a:outerShdw>
          </a:effectLst>
        </p:spPr>
      </p:pic>
      <p:pic>
        <p:nvPicPr>
          <p:cNvPr id="8" name="Picture 4" descr="http://seedrack.com/indiv/images/cotton.jpg"/>
          <p:cNvPicPr>
            <a:picLocks noChangeAspect="1" noChangeArrowheads="1"/>
          </p:cNvPicPr>
          <p:nvPr/>
        </p:nvPicPr>
        <p:blipFill>
          <a:blip r:embed="rId5"/>
          <a:srcRect/>
          <a:stretch>
            <a:fillRect/>
          </a:stretch>
        </p:blipFill>
        <p:spPr bwMode="auto">
          <a:xfrm>
            <a:off x="2971800" y="4572000"/>
            <a:ext cx="1600200" cy="1390650"/>
          </a:xfrm>
          <a:prstGeom prst="rect">
            <a:avLst/>
          </a:prstGeom>
          <a:ln>
            <a:noFill/>
          </a:ln>
          <a:effectLst>
            <a:outerShdw blurRad="190500" algn="tl" rotWithShape="0">
              <a:srgbClr val="000000">
                <a:alpha val="70000"/>
              </a:srgbClr>
            </a:outerShdw>
          </a:effectLst>
        </p:spPr>
      </p:pic>
      <p:pic>
        <p:nvPicPr>
          <p:cNvPr id="11" name="story of cotton edited.wmv">
            <a:hlinkClick r:id="" action="ppaction://media"/>
          </p:cNvPr>
          <p:cNvPicPr>
            <a:picLocks noGrp="1" noRot="1" noChangeAspect="1"/>
          </p:cNvPicPr>
          <p:nvPr>
            <p:ph sz="half" idx="1"/>
            <a:videoFile r:link="rId1"/>
          </p:nvPr>
        </p:nvPicPr>
        <p:blipFill>
          <a:blip r:embed="rId6"/>
          <a:srcRect/>
          <a:stretch>
            <a:fillRect/>
          </a:stretch>
        </p:blipFill>
        <p:spPr>
          <a:xfrm>
            <a:off x="4114800" y="857250"/>
            <a:ext cx="4648200" cy="3486150"/>
          </a:xfrm>
        </p:spPr>
      </p:pic>
      <p:sp>
        <p:nvSpPr>
          <p:cNvPr id="81928" name="TextBox 11"/>
          <p:cNvSpPr txBox="1">
            <a:spLocks noChangeArrowheads="1"/>
          </p:cNvSpPr>
          <p:nvPr/>
        </p:nvSpPr>
        <p:spPr bwMode="auto">
          <a:xfrm>
            <a:off x="4267200" y="4343400"/>
            <a:ext cx="4343400" cy="246063"/>
          </a:xfrm>
          <a:prstGeom prst="rect">
            <a:avLst/>
          </a:prstGeom>
          <a:noFill/>
          <a:ln w="9525">
            <a:noFill/>
            <a:miter lim="800000"/>
            <a:headEnd/>
            <a:tailEnd/>
          </a:ln>
        </p:spPr>
        <p:txBody>
          <a:bodyPr>
            <a:spAutoFit/>
          </a:bodyPr>
          <a:lstStyle/>
          <a:p>
            <a:pPr algn="ctr"/>
            <a:r>
              <a:rPr lang="en-US" sz="1000">
                <a:latin typeface="Century Gothic" pitchFamily="34" charset="0"/>
              </a:rPr>
              <a:t>The Story of Cotton video (5:12)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l" fontAlgn="auto">
              <a:spcAft>
                <a:spcPts val="0"/>
              </a:spcAft>
              <a:defRPr/>
            </a:pPr>
            <a:r>
              <a:rPr lang="en-US" sz="4000" b="1" dirty="0" smtClean="0">
                <a:solidFill>
                  <a:schemeClr val="accent5">
                    <a:lumMod val="75000"/>
                  </a:schemeClr>
                </a:solidFill>
              </a:rPr>
              <a:t>Welcome to Alabama!</a:t>
            </a:r>
            <a:endParaRPr lang="en-US" sz="4000" b="1" dirty="0">
              <a:solidFill>
                <a:schemeClr val="accent5">
                  <a:lumMod val="75000"/>
                </a:schemeClr>
              </a:solidFill>
            </a:endParaRPr>
          </a:p>
        </p:txBody>
      </p:sp>
      <p:sp>
        <p:nvSpPr>
          <p:cNvPr id="14" name="Content Placeholder 13"/>
          <p:cNvSpPr>
            <a:spLocks noGrp="1"/>
          </p:cNvSpPr>
          <p:nvPr>
            <p:ph sz="half" idx="1"/>
          </p:nvPr>
        </p:nvSpPr>
        <p:spPr>
          <a:xfrm>
            <a:off x="457200" y="1600200"/>
            <a:ext cx="4876800" cy="4724400"/>
          </a:xfrm>
        </p:spPr>
        <p:txBody>
          <a:bodyPr rtlCol="0">
            <a:normAutofit/>
          </a:bodyPr>
          <a:lstStyle/>
          <a:p>
            <a:pPr fontAlgn="auto">
              <a:spcAft>
                <a:spcPts val="0"/>
              </a:spcAft>
              <a:buFont typeface="Arial" pitchFamily="34" charset="0"/>
              <a:buNone/>
              <a:defRPr/>
            </a:pPr>
            <a:r>
              <a:rPr lang="en-US" sz="2000" dirty="0" smtClean="0"/>
              <a:t>State Date: </a:t>
            </a:r>
            <a:r>
              <a:rPr lang="en-US" sz="2000" b="1" dirty="0" smtClean="0">
                <a:solidFill>
                  <a:schemeClr val="accent2">
                    <a:lumMod val="75000"/>
                  </a:schemeClr>
                </a:solidFill>
              </a:rPr>
              <a:t>December 14, 1819</a:t>
            </a:r>
          </a:p>
          <a:p>
            <a:pPr fontAlgn="auto">
              <a:spcAft>
                <a:spcPts val="0"/>
              </a:spcAft>
              <a:buFont typeface="Arial" pitchFamily="34" charset="0"/>
              <a:buNone/>
              <a:defRPr/>
            </a:pPr>
            <a:r>
              <a:rPr lang="en-US" sz="2000" dirty="0" smtClean="0"/>
              <a:t>Nickname: </a:t>
            </a:r>
            <a:r>
              <a:rPr lang="en-US" sz="2000" b="1" dirty="0" smtClean="0">
                <a:solidFill>
                  <a:schemeClr val="accent2">
                    <a:lumMod val="75000"/>
                  </a:schemeClr>
                </a:solidFill>
              </a:rPr>
              <a:t>Heart of Dixie,             Cotton State</a:t>
            </a:r>
          </a:p>
          <a:p>
            <a:pPr fontAlgn="auto">
              <a:spcAft>
                <a:spcPts val="0"/>
              </a:spcAft>
              <a:buFont typeface="Arial" pitchFamily="34" charset="0"/>
              <a:buNone/>
              <a:defRPr/>
            </a:pPr>
            <a:r>
              <a:rPr lang="en-US" sz="2000" dirty="0" smtClean="0"/>
              <a:t>Motto: </a:t>
            </a:r>
            <a:r>
              <a:rPr lang="en-US" sz="2000" b="1" dirty="0" smtClean="0">
                <a:solidFill>
                  <a:schemeClr val="accent2">
                    <a:lumMod val="75000"/>
                  </a:schemeClr>
                </a:solidFill>
              </a:rPr>
              <a:t>We dare maintain our rights</a:t>
            </a:r>
          </a:p>
          <a:p>
            <a:pPr fontAlgn="auto">
              <a:spcAft>
                <a:spcPts val="0"/>
              </a:spcAft>
              <a:buFont typeface="Arial" pitchFamily="34" charset="0"/>
              <a:buNone/>
              <a:defRPr/>
            </a:pPr>
            <a:r>
              <a:rPr lang="en-US" sz="2000" dirty="0" smtClean="0"/>
              <a:t>Capital: </a:t>
            </a:r>
            <a:r>
              <a:rPr lang="en-US" sz="2000" b="1" dirty="0" smtClean="0">
                <a:solidFill>
                  <a:schemeClr val="accent2">
                    <a:lumMod val="75000"/>
                  </a:schemeClr>
                </a:solidFill>
              </a:rPr>
              <a:t>Montgomery</a:t>
            </a:r>
          </a:p>
          <a:p>
            <a:pPr fontAlgn="auto">
              <a:spcAft>
                <a:spcPts val="0"/>
              </a:spcAft>
              <a:buFont typeface="Arial" pitchFamily="34" charset="0"/>
              <a:buNone/>
              <a:defRPr/>
            </a:pPr>
            <a:r>
              <a:rPr lang="en-US" sz="2000" dirty="0" smtClean="0"/>
              <a:t>Flower: </a:t>
            </a:r>
            <a:r>
              <a:rPr lang="en-US" sz="2000" b="1" dirty="0" smtClean="0">
                <a:solidFill>
                  <a:schemeClr val="accent2">
                    <a:lumMod val="75000"/>
                  </a:schemeClr>
                </a:solidFill>
              </a:rPr>
              <a:t>Camellia</a:t>
            </a:r>
          </a:p>
          <a:p>
            <a:pPr fontAlgn="auto">
              <a:spcAft>
                <a:spcPts val="0"/>
              </a:spcAft>
              <a:buFont typeface="Arial" pitchFamily="34" charset="0"/>
              <a:buNone/>
              <a:defRPr/>
            </a:pPr>
            <a:r>
              <a:rPr lang="en-US" sz="2000" dirty="0" smtClean="0"/>
              <a:t>Bird: </a:t>
            </a:r>
            <a:r>
              <a:rPr lang="en-US" sz="2000" b="1" dirty="0" smtClean="0">
                <a:solidFill>
                  <a:schemeClr val="accent2">
                    <a:lumMod val="75000"/>
                  </a:schemeClr>
                </a:solidFill>
              </a:rPr>
              <a:t>Yellowhammer</a:t>
            </a:r>
          </a:p>
          <a:p>
            <a:pPr fontAlgn="auto">
              <a:spcAft>
                <a:spcPts val="0"/>
              </a:spcAft>
              <a:buFont typeface="Arial" pitchFamily="34" charset="0"/>
              <a:buNone/>
              <a:defRPr/>
            </a:pPr>
            <a:r>
              <a:rPr lang="en-US" sz="2000" dirty="0" smtClean="0"/>
              <a:t>Tree: </a:t>
            </a:r>
            <a:r>
              <a:rPr lang="en-US" sz="2000" b="1" dirty="0" smtClean="0">
                <a:solidFill>
                  <a:schemeClr val="accent2">
                    <a:lumMod val="75000"/>
                  </a:schemeClr>
                </a:solidFill>
              </a:rPr>
              <a:t>Southern Longleaf Pine</a:t>
            </a:r>
          </a:p>
          <a:p>
            <a:pPr fontAlgn="auto">
              <a:spcAft>
                <a:spcPts val="0"/>
              </a:spcAft>
              <a:buFont typeface="Arial" pitchFamily="34" charset="0"/>
              <a:buNone/>
              <a:defRPr/>
            </a:pPr>
            <a:r>
              <a:rPr lang="en-US" sz="2000" dirty="0" smtClean="0"/>
              <a:t>Song: </a:t>
            </a:r>
            <a:r>
              <a:rPr lang="en-US" sz="2000" b="1" dirty="0" smtClean="0">
                <a:solidFill>
                  <a:schemeClr val="accent2">
                    <a:lumMod val="75000"/>
                  </a:schemeClr>
                </a:solidFill>
              </a:rPr>
              <a:t>Alabama</a:t>
            </a:r>
          </a:p>
          <a:p>
            <a:pPr fontAlgn="auto">
              <a:spcAft>
                <a:spcPts val="0"/>
              </a:spcAft>
              <a:buFont typeface="Arial" pitchFamily="34" charset="0"/>
              <a:buNone/>
              <a:defRPr/>
            </a:pPr>
            <a:endParaRPr lang="en-US" sz="2000" dirty="0"/>
          </a:p>
        </p:txBody>
      </p:sp>
      <p:pic>
        <p:nvPicPr>
          <p:cNvPr id="6" name="Picture 5" descr="alabama.WMF"/>
          <p:cNvPicPr>
            <a:picLocks noChangeAspect="1"/>
          </p:cNvPicPr>
          <p:nvPr/>
        </p:nvPicPr>
        <p:blipFill>
          <a:blip r:embed="rId3"/>
          <a:stretch>
            <a:fillRect/>
          </a:stretch>
        </p:blipFill>
        <p:spPr>
          <a:xfrm>
            <a:off x="4800600" y="2211388"/>
            <a:ext cx="4184650" cy="4198937"/>
          </a:xfrm>
          <a:prstGeom prst="rect">
            <a:avLst/>
          </a:prstGeom>
          <a:ln>
            <a:noFill/>
          </a:ln>
          <a:effectLst>
            <a:outerShdw blurRad="190500" algn="tl" rotWithShape="0">
              <a:srgbClr val="000000">
                <a:alpha val="70000"/>
              </a:srgbClr>
            </a:outerShdw>
          </a:effectLst>
        </p:spPr>
      </p:pic>
      <p:pic>
        <p:nvPicPr>
          <p:cNvPr id="82948" name="Content Placeholder 7" descr="alabama.JPG"/>
          <p:cNvPicPr>
            <a:picLocks noGrp="1" noChangeAspect="1"/>
          </p:cNvPicPr>
          <p:nvPr>
            <p:ph sz="half" idx="2"/>
          </p:nvPr>
        </p:nvPicPr>
        <p:blipFill>
          <a:blip r:embed="rId4"/>
          <a:srcRect/>
          <a:stretch>
            <a:fillRect/>
          </a:stretch>
        </p:blipFill>
        <p:spPr>
          <a:xfrm>
            <a:off x="533400" y="4876800"/>
            <a:ext cx="2286000" cy="1524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The last stop we will travel to is Montgomery, Alabama…</a:t>
            </a:r>
            <a:endParaRPr lang="en-US" b="1" dirty="0">
              <a:solidFill>
                <a:schemeClr val="accent5">
                  <a:lumMod val="75000"/>
                </a:schemeClr>
              </a:solidFill>
            </a:endParaRPr>
          </a:p>
        </p:txBody>
      </p:sp>
      <p:pic>
        <p:nvPicPr>
          <p:cNvPr id="84994" name="Picture 4"/>
          <p:cNvPicPr>
            <a:picLocks noChangeAspect="1" noChangeArrowheads="1"/>
          </p:cNvPicPr>
          <p:nvPr/>
        </p:nvPicPr>
        <p:blipFill>
          <a:blip r:embed="rId2"/>
          <a:srcRect t="5704" b="5704"/>
          <a:stretch>
            <a:fillRect/>
          </a:stretch>
        </p:blipFill>
        <p:spPr bwMode="auto">
          <a:xfrm>
            <a:off x="1143000" y="1790700"/>
            <a:ext cx="6858000" cy="43815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rtlCol="0">
            <a:normAutofit fontScale="90000"/>
          </a:bodyPr>
          <a:lstStyle/>
          <a:p>
            <a:pPr algn="l" fontAlgn="auto">
              <a:spcAft>
                <a:spcPts val="0"/>
              </a:spcAft>
              <a:defRPr/>
            </a:pPr>
            <a:r>
              <a:rPr lang="en-US" b="1" dirty="0" smtClean="0">
                <a:solidFill>
                  <a:schemeClr val="accent5">
                    <a:lumMod val="75000"/>
                  </a:schemeClr>
                </a:solidFill>
              </a:rPr>
              <a:t>Stop 9: Montgomery, Alabama: </a:t>
            </a:r>
            <a:r>
              <a:rPr lang="en-US" sz="3600" b="1" dirty="0" smtClean="0">
                <a:solidFill>
                  <a:schemeClr val="accent5">
                    <a:lumMod val="75000"/>
                  </a:schemeClr>
                </a:solidFill>
              </a:rPr>
              <a:t>Birthplace of the Civil Rights Movement</a:t>
            </a:r>
            <a:endParaRPr lang="en-US" sz="3600" b="1" dirty="0">
              <a:solidFill>
                <a:schemeClr val="accent5">
                  <a:lumMod val="75000"/>
                </a:schemeClr>
              </a:solidFill>
            </a:endParaRPr>
          </a:p>
        </p:txBody>
      </p:sp>
      <p:pic>
        <p:nvPicPr>
          <p:cNvPr id="5" name="Picture 10" descr="http://www.threatofrace.org/uploads/content/images/3c16816r.jpg"/>
          <p:cNvPicPr>
            <a:picLocks noChangeAspect="1" noChangeArrowheads="1"/>
          </p:cNvPicPr>
          <p:nvPr/>
        </p:nvPicPr>
        <p:blipFill>
          <a:blip r:embed="rId3"/>
          <a:srcRect l="11154" t="4740" r="14137" b="5260"/>
          <a:stretch>
            <a:fillRect/>
          </a:stretch>
        </p:blipFill>
        <p:spPr bwMode="auto">
          <a:xfrm>
            <a:off x="7391400" y="4572000"/>
            <a:ext cx="1524000" cy="2286000"/>
          </a:xfrm>
          <a:prstGeom prst="rect">
            <a:avLst/>
          </a:prstGeom>
          <a:ln>
            <a:noFill/>
          </a:ln>
          <a:effectLst>
            <a:outerShdw blurRad="190500" algn="tl" rotWithShape="0">
              <a:srgbClr val="000000">
                <a:alpha val="70000"/>
              </a:srgbClr>
            </a:outerShdw>
          </a:effectLst>
        </p:spPr>
      </p:pic>
      <p:sp>
        <p:nvSpPr>
          <p:cNvPr id="6" name="Content Placeholder 2"/>
          <p:cNvSpPr>
            <a:spLocks noGrp="1"/>
          </p:cNvSpPr>
          <p:nvPr>
            <p:ph sz="half" idx="1"/>
          </p:nvPr>
        </p:nvSpPr>
        <p:spPr>
          <a:xfrm>
            <a:off x="457200" y="1447800"/>
            <a:ext cx="4038600" cy="4724400"/>
          </a:xfrm>
        </p:spPr>
        <p:txBody>
          <a:bodyPr rtlCol="0">
            <a:normAutofit/>
          </a:bodyPr>
          <a:lstStyle/>
          <a:p>
            <a:pPr marL="0" indent="0" fontAlgn="auto">
              <a:spcAft>
                <a:spcPts val="0"/>
              </a:spcAft>
              <a:buFont typeface="Arial" pitchFamily="34" charset="0"/>
              <a:buNone/>
              <a:defRPr/>
            </a:pPr>
            <a:r>
              <a:rPr lang="en-US" sz="2000" dirty="0" smtClean="0"/>
              <a:t>Even though blacks in the South were free after the Civil War, they were still denied many rights. They were </a:t>
            </a:r>
            <a:r>
              <a:rPr lang="en-US" sz="2000" b="1" dirty="0" smtClean="0">
                <a:solidFill>
                  <a:schemeClr val="accent2">
                    <a:lumMod val="75000"/>
                  </a:schemeClr>
                </a:solidFill>
              </a:rPr>
              <a:t>segregated</a:t>
            </a:r>
            <a:r>
              <a:rPr lang="en-US" sz="2000" dirty="0" smtClean="0"/>
              <a:t>, or separated, because of their skin color. African Americans could not go to school or eat at the same places as white people in the South.</a:t>
            </a:r>
            <a:endParaRPr lang="en-US" sz="2000" dirty="0"/>
          </a:p>
        </p:txBody>
      </p:sp>
      <p:pic>
        <p:nvPicPr>
          <p:cNvPr id="7" name="Picture 4" descr="http://2.bp.blogspot.com/_Ed1APDoErv8/S_-p9o_SYiI/AAAAAAAAAXs/_LuU3R7GtNg/s1600/Colored%2520Only.jpg"/>
          <p:cNvPicPr>
            <a:picLocks noChangeAspect="1" noChangeArrowheads="1"/>
          </p:cNvPicPr>
          <p:nvPr/>
        </p:nvPicPr>
        <p:blipFill>
          <a:blip r:embed="rId4"/>
          <a:srcRect/>
          <a:stretch>
            <a:fillRect/>
          </a:stretch>
        </p:blipFill>
        <p:spPr bwMode="auto">
          <a:xfrm>
            <a:off x="900113" y="4716463"/>
            <a:ext cx="2752725" cy="1912937"/>
          </a:xfrm>
          <a:prstGeom prst="rect">
            <a:avLst/>
          </a:prstGeom>
          <a:ln>
            <a:noFill/>
          </a:ln>
          <a:effectLst>
            <a:outerShdw blurRad="190500" algn="tl" rotWithShape="0">
              <a:srgbClr val="000000">
                <a:alpha val="70000"/>
              </a:srgbClr>
            </a:outerShdw>
          </a:effectLst>
        </p:spPr>
      </p:pic>
      <p:pic>
        <p:nvPicPr>
          <p:cNvPr id="8" name="Picture 6" descr="http://lisagraas.com/wp-content/uploads/2011/03/segregation-e1301016152963.jpg"/>
          <p:cNvPicPr>
            <a:picLocks noChangeAspect="1" noChangeArrowheads="1"/>
          </p:cNvPicPr>
          <p:nvPr/>
        </p:nvPicPr>
        <p:blipFill>
          <a:blip r:embed="rId5"/>
          <a:srcRect l="6667" t="23022" r="2133" b="27911"/>
          <a:stretch>
            <a:fillRect/>
          </a:stretch>
        </p:blipFill>
        <p:spPr bwMode="auto">
          <a:xfrm>
            <a:off x="2286000" y="4419600"/>
            <a:ext cx="1471613" cy="588963"/>
          </a:xfrm>
          <a:prstGeom prst="rect">
            <a:avLst/>
          </a:prstGeom>
          <a:ln>
            <a:noFill/>
          </a:ln>
          <a:effectLst>
            <a:outerShdw blurRad="190500" algn="tl" rotWithShape="0">
              <a:srgbClr val="000000">
                <a:alpha val="70000"/>
              </a:srgbClr>
            </a:outerShdw>
          </a:effectLst>
        </p:spPr>
      </p:pic>
      <p:sp>
        <p:nvSpPr>
          <p:cNvPr id="86022" name="TextBox 8"/>
          <p:cNvSpPr txBox="1">
            <a:spLocks noChangeArrowheads="1"/>
          </p:cNvSpPr>
          <p:nvPr/>
        </p:nvSpPr>
        <p:spPr bwMode="auto">
          <a:xfrm>
            <a:off x="3962400" y="4921250"/>
            <a:ext cx="3200400" cy="1631950"/>
          </a:xfrm>
          <a:prstGeom prst="rect">
            <a:avLst/>
          </a:prstGeom>
          <a:noFill/>
          <a:ln w="9525">
            <a:noFill/>
            <a:miter lim="800000"/>
            <a:headEnd/>
            <a:tailEnd/>
          </a:ln>
        </p:spPr>
        <p:txBody>
          <a:bodyPr>
            <a:spAutoFit/>
          </a:bodyPr>
          <a:lstStyle/>
          <a:p>
            <a:r>
              <a:rPr lang="en-US" sz="2000">
                <a:latin typeface="Century Gothic" pitchFamily="34" charset="0"/>
              </a:rPr>
              <a:t>Martin Luther King Jr., a Baptist minister, was an important leader in the Civil Rights Movement of the 1950s and 1960s.</a:t>
            </a:r>
          </a:p>
        </p:txBody>
      </p:sp>
      <p:pic>
        <p:nvPicPr>
          <p:cNvPr id="12" name="mlk jr speech.wmv">
            <a:hlinkClick r:id="" action="ppaction://media"/>
          </p:cNvPr>
          <p:cNvPicPr>
            <a:picLocks noGrp="1" noRot="1" noChangeAspect="1"/>
          </p:cNvPicPr>
          <p:nvPr>
            <p:ph sz="half" idx="2"/>
            <a:videoFile r:link="rId1"/>
          </p:nvPr>
        </p:nvPicPr>
        <p:blipFill>
          <a:blip r:embed="rId6"/>
          <a:srcRect/>
          <a:stretch>
            <a:fillRect/>
          </a:stretch>
        </p:blipFill>
        <p:spPr>
          <a:xfrm>
            <a:off x="4419600" y="1447800"/>
            <a:ext cx="4267200" cy="3200400"/>
          </a:xfrm>
        </p:spPr>
      </p:pic>
      <p:sp>
        <p:nvSpPr>
          <p:cNvPr id="86024" name="TextBox 12"/>
          <p:cNvSpPr txBox="1">
            <a:spLocks noChangeArrowheads="1"/>
          </p:cNvSpPr>
          <p:nvPr/>
        </p:nvSpPr>
        <p:spPr bwMode="auto">
          <a:xfrm>
            <a:off x="4419600" y="4630738"/>
            <a:ext cx="2971800" cy="246062"/>
          </a:xfrm>
          <a:prstGeom prst="rect">
            <a:avLst/>
          </a:prstGeom>
          <a:noFill/>
          <a:ln w="9525">
            <a:noFill/>
            <a:miter lim="800000"/>
            <a:headEnd/>
            <a:tailEnd/>
          </a:ln>
        </p:spPr>
        <p:txBody>
          <a:bodyPr>
            <a:spAutoFit/>
          </a:bodyPr>
          <a:lstStyle/>
          <a:p>
            <a:pPr algn="ctr"/>
            <a:r>
              <a:rPr lang="en-US" sz="1000">
                <a:latin typeface="Century Gothic" pitchFamily="34" charset="0"/>
              </a:rPr>
              <a:t>“I Have a Dream” speech video (17:28)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096962"/>
          </a:xfrm>
          <a:prstGeom prst="rect">
            <a:avLst/>
          </a:prstGeom>
        </p:spPr>
        <p:txBody>
          <a:bodyPr anchor="ctr">
            <a:normAutofit fontScale="90000"/>
          </a:bodyPr>
          <a:lstStyle/>
          <a:p>
            <a:pPr fontAlgn="auto">
              <a:spcAft>
                <a:spcPts val="0"/>
              </a:spcAft>
              <a:defRPr/>
            </a:pPr>
            <a:r>
              <a:rPr lang="en-US" sz="4400" b="1" dirty="0">
                <a:solidFill>
                  <a:schemeClr val="accent5">
                    <a:lumMod val="75000"/>
                  </a:schemeClr>
                </a:solidFill>
                <a:latin typeface="+mj-lt"/>
                <a:ea typeface="+mj-ea"/>
                <a:cs typeface="+mj-cs"/>
              </a:rPr>
              <a:t>Stop 9: Montgomery, Alabama:</a:t>
            </a:r>
          </a:p>
          <a:p>
            <a:pPr fontAlgn="auto">
              <a:spcAft>
                <a:spcPts val="0"/>
              </a:spcAft>
              <a:defRPr/>
            </a:pPr>
            <a:endParaRPr lang="en-US" sz="3600" b="1" dirty="0">
              <a:solidFill>
                <a:schemeClr val="accent5">
                  <a:lumMod val="75000"/>
                </a:schemeClr>
              </a:solidFill>
              <a:latin typeface="+mj-lt"/>
              <a:ea typeface="+mj-ea"/>
              <a:cs typeface="+mj-cs"/>
            </a:endParaRPr>
          </a:p>
        </p:txBody>
      </p:sp>
      <p:pic>
        <p:nvPicPr>
          <p:cNvPr id="7" name="Picture 8" descr="http://www.anglonautes.com/hist_us_20_civil_rights/hist_us_20_civil_rights_pic_montgomery_boycott.jpg"/>
          <p:cNvPicPr>
            <a:picLocks noChangeAspect="1" noChangeArrowheads="1"/>
          </p:cNvPicPr>
          <p:nvPr/>
        </p:nvPicPr>
        <p:blipFill>
          <a:blip r:embed="rId2"/>
          <a:srcRect l="5602" t="15308" r="15977" b="6449"/>
          <a:stretch>
            <a:fillRect/>
          </a:stretch>
        </p:blipFill>
        <p:spPr bwMode="auto">
          <a:xfrm>
            <a:off x="723900" y="4419600"/>
            <a:ext cx="2779713" cy="1827213"/>
          </a:xfrm>
          <a:prstGeom prst="rect">
            <a:avLst/>
          </a:prstGeom>
          <a:ln>
            <a:noFill/>
          </a:ln>
          <a:effectLst>
            <a:outerShdw blurRad="190500" algn="tl" rotWithShape="0">
              <a:srgbClr val="000000">
                <a:alpha val="70000"/>
              </a:srgbClr>
            </a:outerShdw>
          </a:effectLst>
        </p:spPr>
      </p:pic>
      <p:sp>
        <p:nvSpPr>
          <p:cNvPr id="8" name="Title 1"/>
          <p:cNvSpPr>
            <a:spLocks noGrp="1"/>
          </p:cNvSpPr>
          <p:nvPr>
            <p:ph type="title"/>
          </p:nvPr>
        </p:nvSpPr>
        <p:spPr>
          <a:xfrm>
            <a:off x="0" y="6267450"/>
            <a:ext cx="6019800" cy="590550"/>
          </a:xfrm>
        </p:spPr>
        <p:txBody>
          <a:bodyPr rtlCol="0">
            <a:normAutofit/>
          </a:bodyPr>
          <a:lstStyle/>
          <a:p>
            <a:pPr fontAlgn="auto">
              <a:spcAft>
                <a:spcPts val="0"/>
              </a:spcAft>
              <a:defRPr/>
            </a:pPr>
            <a:r>
              <a:rPr lang="en-US" sz="2800" b="1" dirty="0" smtClean="0">
                <a:solidFill>
                  <a:schemeClr val="accent2">
                    <a:lumMod val="75000"/>
                  </a:schemeClr>
                </a:solidFill>
              </a:rPr>
              <a:t>Montgomery Bus Boycott, 1955</a:t>
            </a:r>
            <a:endParaRPr lang="en-US" sz="2800" b="1" dirty="0">
              <a:solidFill>
                <a:schemeClr val="accent2">
                  <a:lumMod val="75000"/>
                </a:schemeClr>
              </a:solidFill>
            </a:endParaRPr>
          </a:p>
        </p:txBody>
      </p:sp>
      <p:sp>
        <p:nvSpPr>
          <p:cNvPr id="87044" name="Content Placeholder 2"/>
          <p:cNvSpPr>
            <a:spLocks noGrp="1"/>
          </p:cNvSpPr>
          <p:nvPr>
            <p:ph sz="half" idx="1"/>
          </p:nvPr>
        </p:nvSpPr>
        <p:spPr>
          <a:xfrm>
            <a:off x="228600" y="914400"/>
            <a:ext cx="5486400" cy="4267200"/>
          </a:xfrm>
        </p:spPr>
        <p:txBody>
          <a:bodyPr/>
          <a:lstStyle/>
          <a:p>
            <a:pPr marL="0" indent="0">
              <a:spcAft>
                <a:spcPts val="600"/>
              </a:spcAft>
              <a:buFont typeface="Arial" charset="0"/>
              <a:buNone/>
            </a:pPr>
            <a:r>
              <a:rPr lang="en-US" sz="1800" smtClean="0"/>
              <a:t>In Montgomery, blacks could not sit next to whites on the bus. If there weren’t enough seats, blacks had to give up their seats. On December 1, 1955, Rosa Parks refused to give up her seat on the bus to a white man. </a:t>
            </a:r>
          </a:p>
          <a:p>
            <a:pPr marL="0" indent="0">
              <a:spcAft>
                <a:spcPts val="600"/>
              </a:spcAft>
              <a:buFont typeface="Arial" charset="0"/>
              <a:buNone/>
            </a:pPr>
            <a:r>
              <a:rPr lang="en-US" sz="1800" smtClean="0"/>
              <a:t>After she was arrested, African Americans in Montgomery refused to ride the buses. For over a year, they walked, rode bikes, or carpooled instead of riding the bus.</a:t>
            </a:r>
          </a:p>
          <a:p>
            <a:pPr marL="0" indent="0">
              <a:spcAft>
                <a:spcPts val="600"/>
              </a:spcAft>
              <a:buFont typeface="Arial" charset="0"/>
              <a:buNone/>
            </a:pPr>
            <a:r>
              <a:rPr lang="en-US" sz="1800" smtClean="0"/>
              <a:t>In December 1956, Montgomery was forced by the U.S. Supreme Court to end bus segregation.</a:t>
            </a:r>
          </a:p>
        </p:txBody>
      </p:sp>
      <p:pic>
        <p:nvPicPr>
          <p:cNvPr id="10" name="Picture 6" descr="http://3.bp.blogspot.com/-K16TDJoONJI/TWOcYNsnkvI/AAAAAAAABSE/6T25XUk57j4/s1600/bus+-+Segregated+bus.jpg"/>
          <p:cNvPicPr>
            <a:picLocks noChangeAspect="1" noChangeArrowheads="1"/>
          </p:cNvPicPr>
          <p:nvPr/>
        </p:nvPicPr>
        <p:blipFill>
          <a:blip r:embed="rId3"/>
          <a:srcRect l="2128" t="11807" r="2128" b="2570"/>
          <a:stretch>
            <a:fillRect/>
          </a:stretch>
        </p:blipFill>
        <p:spPr bwMode="auto">
          <a:xfrm>
            <a:off x="5734050" y="2070100"/>
            <a:ext cx="2724150" cy="1968500"/>
          </a:xfrm>
          <a:prstGeom prst="rect">
            <a:avLst/>
          </a:prstGeom>
          <a:ln>
            <a:noFill/>
          </a:ln>
          <a:effectLst>
            <a:outerShdw blurRad="190500" algn="tl" rotWithShape="0">
              <a:srgbClr val="000000">
                <a:alpha val="70000"/>
              </a:srgbClr>
            </a:outerShdw>
          </a:effectLst>
        </p:spPr>
      </p:pic>
      <p:pic>
        <p:nvPicPr>
          <p:cNvPr id="11" name="Picture 2" descr="https://stufffromthelab.files.wordpress.com/2006/12/rosaparksarrested.jpeg"/>
          <p:cNvPicPr>
            <a:picLocks noChangeAspect="1" noChangeArrowheads="1"/>
          </p:cNvPicPr>
          <p:nvPr/>
        </p:nvPicPr>
        <p:blipFill>
          <a:blip r:embed="rId4" cstate="print"/>
          <a:srcRect/>
          <a:stretch>
            <a:fillRect/>
          </a:stretch>
        </p:blipFill>
        <p:spPr bwMode="auto">
          <a:xfrm>
            <a:off x="7010400" y="914400"/>
            <a:ext cx="1773238" cy="1400175"/>
          </a:xfrm>
          <a:prstGeom prst="rect">
            <a:avLst/>
          </a:prstGeom>
          <a:ln>
            <a:noFill/>
          </a:ln>
          <a:effectLst>
            <a:outerShdw blurRad="190500" algn="tl" rotWithShape="0">
              <a:srgbClr val="000000">
                <a:alpha val="70000"/>
              </a:srgbClr>
            </a:outerShdw>
          </a:effectLst>
        </p:spPr>
      </p:pic>
      <p:pic>
        <p:nvPicPr>
          <p:cNvPr id="12" name="Picture 10" descr="During the bus boycott, leaders of the Montgomery Improvement Association organized a carpooling system to "/>
          <p:cNvPicPr>
            <a:picLocks noChangeAspect="1" noChangeArrowheads="1"/>
          </p:cNvPicPr>
          <p:nvPr/>
        </p:nvPicPr>
        <p:blipFill>
          <a:blip r:embed="rId5"/>
          <a:srcRect/>
          <a:stretch>
            <a:fillRect/>
          </a:stretch>
        </p:blipFill>
        <p:spPr bwMode="auto">
          <a:xfrm>
            <a:off x="3275013" y="4625975"/>
            <a:ext cx="1906587" cy="1428750"/>
          </a:xfrm>
          <a:prstGeom prst="rect">
            <a:avLst/>
          </a:prstGeom>
          <a:ln>
            <a:noFill/>
          </a:ln>
          <a:effectLst>
            <a:outerShdw blurRad="190500" algn="tl" rotWithShape="0">
              <a:srgbClr val="000000">
                <a:alpha val="70000"/>
              </a:srgbClr>
            </a:outerShdw>
          </a:effectLst>
        </p:spPr>
      </p:pic>
      <p:pic>
        <p:nvPicPr>
          <p:cNvPr id="13" name="Picture 12" descr="http://bydianedaniel.files.wordpress.com/2009/09/200910_03_wtw_alabama.jpg"/>
          <p:cNvPicPr>
            <a:picLocks noChangeAspect="1" noChangeArrowheads="1"/>
          </p:cNvPicPr>
          <p:nvPr/>
        </p:nvPicPr>
        <p:blipFill>
          <a:blip r:embed="rId6"/>
          <a:srcRect l="5067" t="7260" r="2133" b="13952"/>
          <a:stretch>
            <a:fillRect/>
          </a:stretch>
        </p:blipFill>
        <p:spPr bwMode="auto">
          <a:xfrm>
            <a:off x="6019800" y="4243388"/>
            <a:ext cx="2667000" cy="239077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1: Everglades National Park, Florida</a:t>
            </a:r>
            <a:endParaRPr lang="en-US" b="1" dirty="0">
              <a:solidFill>
                <a:schemeClr val="accent5">
                  <a:lumMod val="75000"/>
                </a:schemeClr>
              </a:solidFill>
            </a:endParaRPr>
          </a:p>
        </p:txBody>
      </p:sp>
      <p:sp>
        <p:nvSpPr>
          <p:cNvPr id="23554" name="Content Placeholder 2"/>
          <p:cNvSpPr>
            <a:spLocks noGrp="1"/>
          </p:cNvSpPr>
          <p:nvPr>
            <p:ph sz="half" idx="1"/>
          </p:nvPr>
        </p:nvSpPr>
        <p:spPr>
          <a:xfrm>
            <a:off x="457200" y="1600200"/>
            <a:ext cx="3352800" cy="4800600"/>
          </a:xfrm>
        </p:spPr>
        <p:txBody>
          <a:bodyPr/>
          <a:lstStyle/>
          <a:p>
            <a:pPr marL="0" indent="0">
              <a:buFont typeface="Arial" charset="0"/>
              <a:buNone/>
            </a:pPr>
            <a:r>
              <a:rPr lang="en-US" sz="2000" smtClean="0"/>
              <a:t>The southern tip of Florida is covered with a huge swamp called the Everglades.  A swamp is a low area of land that is covered by water at least  part of the year. The Everglades is home to lots of wildlife. Alligators, crocodiles, turtles, snakes, otters, deer, bear, panther, bobcats, rabbits and birds all live in the Everglades.  </a:t>
            </a:r>
          </a:p>
        </p:txBody>
      </p:sp>
      <p:pic>
        <p:nvPicPr>
          <p:cNvPr id="5" name="Picture 4" descr="Photo: Aerial view of Everglades inlets"/>
          <p:cNvPicPr>
            <a:picLocks noChangeAspect="1" noChangeArrowheads="1"/>
          </p:cNvPicPr>
          <p:nvPr/>
        </p:nvPicPr>
        <p:blipFill>
          <a:blip r:embed="rId2"/>
          <a:srcRect/>
          <a:stretch>
            <a:fillRect/>
          </a:stretch>
        </p:blipFill>
        <p:spPr bwMode="auto">
          <a:xfrm>
            <a:off x="3962400" y="1879600"/>
            <a:ext cx="4721225" cy="3540125"/>
          </a:xfrm>
          <a:prstGeom prst="rect">
            <a:avLst/>
          </a:prstGeom>
          <a:ln>
            <a:noFill/>
          </a:ln>
          <a:effectLst>
            <a:outerShdw blurRad="190500" algn="tl" rotWithShape="0">
              <a:srgbClr val="000000">
                <a:alpha val="70000"/>
              </a:srgbClr>
            </a:outerShdw>
          </a:effectLst>
        </p:spPr>
      </p:pic>
      <p:pic>
        <p:nvPicPr>
          <p:cNvPr id="6" name="Picture 2" descr="http://usspost.com/wp-content/uploads/2011/01/Everglades-National-Park.gif"/>
          <p:cNvPicPr>
            <a:picLocks noChangeAspect="1" noChangeArrowheads="1"/>
          </p:cNvPicPr>
          <p:nvPr/>
        </p:nvPicPr>
        <p:blipFill>
          <a:blip r:embed="rId3"/>
          <a:srcRect l="3500" t="3705" r="3500" b="3705"/>
          <a:stretch>
            <a:fillRect/>
          </a:stretch>
        </p:blipFill>
        <p:spPr bwMode="auto">
          <a:xfrm>
            <a:off x="4395788" y="4394200"/>
            <a:ext cx="2359025" cy="2159000"/>
          </a:xfrm>
          <a:prstGeom prst="rect">
            <a:avLst/>
          </a:prstGeom>
          <a:ln>
            <a:noFill/>
          </a:ln>
          <a:effectLst>
            <a:outerShdw blurRad="190500" algn="tl" rotWithShape="0">
              <a:srgbClr val="000000">
                <a:alpha val="70000"/>
              </a:srgbClr>
            </a:outerShdw>
          </a:effectLst>
        </p:spPr>
      </p:pic>
      <p:pic>
        <p:nvPicPr>
          <p:cNvPr id="7" name="Picture 6" descr="http://t2.gstatic.com/images?q=tbn:ANd9GcS6ZBWY8_LiymVAyDs0hSJ85A_TF3J3_Z5EmANRRPVznCzYhNdO"/>
          <p:cNvPicPr>
            <a:picLocks noChangeAspect="1" noChangeArrowheads="1"/>
          </p:cNvPicPr>
          <p:nvPr/>
        </p:nvPicPr>
        <p:blipFill>
          <a:blip r:embed="rId4"/>
          <a:srcRect/>
          <a:stretch>
            <a:fillRect/>
          </a:stretch>
        </p:blipFill>
        <p:spPr bwMode="auto">
          <a:xfrm rot="958745">
            <a:off x="6148388" y="1177925"/>
            <a:ext cx="1524000" cy="1143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from="(-#ppt_w/2)" to="(#ppt_x)" calcmode="lin" valueType="num">
                                      <p:cBhvr>
                                        <p:cTn id="23" dur="600" fill="hold">
                                          <p:stCondLst>
                                            <p:cond delay="0"/>
                                          </p:stCondLst>
                                        </p:cTn>
                                        <p:tgtEl>
                                          <p:spTgt spid="7"/>
                                        </p:tgtEl>
                                        <p:attrNameLst>
                                          <p:attrName>ppt_x</p:attrName>
                                        </p:attrNameLst>
                                      </p:cBhvr>
                                    </p:anim>
                                    <p:anim from="0" to="-1.0" calcmode="lin" valueType="num">
                                      <p:cBhvr>
                                        <p:cTn id="24" dur="200" decel="50000" autoRev="1" fill="hold">
                                          <p:stCondLst>
                                            <p:cond delay="600"/>
                                          </p:stCondLst>
                                        </p:cTn>
                                        <p:tgtEl>
                                          <p:spTgt spid="7"/>
                                        </p:tgtEl>
                                        <p:attrNameLst>
                                          <p:attrName>xshear</p:attrName>
                                        </p:attrNameLst>
                                      </p:cBhvr>
                                    </p:anim>
                                    <p:animScale>
                                      <p:cBhvr>
                                        <p:cTn id="25" dur="200" decel="100000" autoRev="1" fill="hold">
                                          <p:stCondLst>
                                            <p:cond delay="600"/>
                                          </p:stCondLst>
                                        </p:cTn>
                                        <p:tgtEl>
                                          <p:spTgt spid="7"/>
                                        </p:tgtEl>
                                      </p:cBhvr>
                                      <p:from x="100000" y="100000"/>
                                      <p:to x="80000" y="100000"/>
                                    </p:animScale>
                                    <p:anim by="(#ppt_h/3+#ppt_w*0.1)" calcmode="lin" valueType="num">
                                      <p:cBhvr additive="sum">
                                        <p:cTn id="26"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1: Everglades National Park, Florida</a:t>
            </a:r>
            <a:endParaRPr lang="en-US" b="1" dirty="0">
              <a:solidFill>
                <a:schemeClr val="accent5">
                  <a:lumMod val="75000"/>
                </a:schemeClr>
              </a:solidFill>
            </a:endParaRPr>
          </a:p>
        </p:txBody>
      </p:sp>
      <p:sp>
        <p:nvSpPr>
          <p:cNvPr id="24578" name="Content Placeholder 2"/>
          <p:cNvSpPr>
            <a:spLocks noGrp="1"/>
          </p:cNvSpPr>
          <p:nvPr>
            <p:ph sz="half" idx="1"/>
          </p:nvPr>
        </p:nvSpPr>
        <p:spPr>
          <a:xfrm>
            <a:off x="304800" y="1600200"/>
            <a:ext cx="3048000" cy="4800600"/>
          </a:xfrm>
        </p:spPr>
        <p:txBody>
          <a:bodyPr/>
          <a:lstStyle/>
          <a:p>
            <a:r>
              <a:rPr lang="en-US" sz="2000" smtClean="0"/>
              <a:t>Make a prediction. What do you think you might see here at the Everglades?</a:t>
            </a:r>
          </a:p>
          <a:p>
            <a:r>
              <a:rPr lang="en-US" sz="2000" smtClean="0"/>
              <a:t>What should you do to prepare for this trip?</a:t>
            </a:r>
          </a:p>
          <a:p>
            <a:r>
              <a:rPr lang="en-US" sz="2000" smtClean="0"/>
              <a:t>What would you bring with you?</a:t>
            </a:r>
          </a:p>
          <a:p>
            <a:r>
              <a:rPr lang="en-US" sz="2000" smtClean="0"/>
              <a:t>What would you wear?</a:t>
            </a:r>
          </a:p>
        </p:txBody>
      </p:sp>
      <p:pic>
        <p:nvPicPr>
          <p:cNvPr id="8" name="everglades airboat ride.wmv">
            <a:hlinkClick r:id="" action="ppaction://media"/>
          </p:cNvPr>
          <p:cNvPicPr>
            <a:picLocks noRot="1" noChangeAspect="1"/>
          </p:cNvPicPr>
          <p:nvPr>
            <a:videoFile r:link="rId1"/>
          </p:nvPr>
        </p:nvPicPr>
        <p:blipFill>
          <a:blip r:embed="rId3"/>
          <a:srcRect/>
          <a:stretch>
            <a:fillRect/>
          </a:stretch>
        </p:blipFill>
        <p:spPr bwMode="auto">
          <a:xfrm>
            <a:off x="3505200" y="1887538"/>
            <a:ext cx="5283200" cy="3962400"/>
          </a:xfrm>
          <a:prstGeom prst="rect">
            <a:avLst/>
          </a:prstGeom>
          <a:noFill/>
          <a:ln w="9525">
            <a:noFill/>
            <a:miter lim="800000"/>
            <a:headEnd/>
            <a:tailEnd/>
          </a:ln>
        </p:spPr>
      </p:pic>
      <p:pic>
        <p:nvPicPr>
          <p:cNvPr id="9" name="Picture 6" descr="http://scrapetv.com/News/News%20Pages/Science/images-4/alligator-mouth.jpg"/>
          <p:cNvPicPr>
            <a:picLocks noChangeAspect="1" noChangeArrowheads="1"/>
          </p:cNvPicPr>
          <p:nvPr/>
        </p:nvPicPr>
        <p:blipFill>
          <a:blip r:embed="rId4"/>
          <a:srcRect/>
          <a:stretch>
            <a:fillRect/>
          </a:stretch>
        </p:blipFill>
        <p:spPr bwMode="auto">
          <a:xfrm>
            <a:off x="914400" y="5334000"/>
            <a:ext cx="1906588" cy="1274763"/>
          </a:xfrm>
          <a:prstGeom prst="rect">
            <a:avLst/>
          </a:prstGeom>
          <a:ln>
            <a:noFill/>
          </a:ln>
          <a:effectLst>
            <a:outerShdw blurRad="190500" algn="tl" rotWithShape="0">
              <a:srgbClr val="000000">
                <a:alpha val="70000"/>
              </a:srgbClr>
            </a:outerShdw>
          </a:effectLst>
        </p:spPr>
      </p:pic>
      <p:sp>
        <p:nvSpPr>
          <p:cNvPr id="24581" name="TextBox 9"/>
          <p:cNvSpPr txBox="1">
            <a:spLocks noChangeArrowheads="1"/>
          </p:cNvSpPr>
          <p:nvPr/>
        </p:nvSpPr>
        <p:spPr bwMode="auto">
          <a:xfrm>
            <a:off x="4733925" y="5849938"/>
            <a:ext cx="2825750" cy="246062"/>
          </a:xfrm>
          <a:prstGeom prst="rect">
            <a:avLst/>
          </a:prstGeom>
          <a:noFill/>
          <a:ln w="9525">
            <a:noFill/>
            <a:miter lim="800000"/>
            <a:headEnd/>
            <a:tailEnd/>
          </a:ln>
        </p:spPr>
        <p:txBody>
          <a:bodyPr>
            <a:spAutoFit/>
          </a:bodyPr>
          <a:lstStyle/>
          <a:p>
            <a:pPr algn="ctr"/>
            <a:r>
              <a:rPr lang="en-US" sz="1000">
                <a:latin typeface="Century Gothic" pitchFamily="34" charset="0"/>
              </a:rPr>
              <a:t>Everglades airboat ride video (4:33)</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73163"/>
          </a:xfrm>
        </p:spPr>
        <p:txBody>
          <a:bodyPr rtlCol="0">
            <a:normAutofit fontScale="90000"/>
          </a:bodyPr>
          <a:lstStyle/>
          <a:p>
            <a:pPr algn="l" fontAlgn="auto">
              <a:spcAft>
                <a:spcPts val="0"/>
              </a:spcAft>
              <a:defRPr/>
            </a:pPr>
            <a:r>
              <a:rPr lang="en-US" b="1" dirty="0" smtClean="0">
                <a:solidFill>
                  <a:schemeClr val="accent5">
                    <a:lumMod val="75000"/>
                  </a:schemeClr>
                </a:solidFill>
              </a:rPr>
              <a:t>Stop 1: Everglades National Park, Florida</a:t>
            </a:r>
            <a:endParaRPr lang="en-US" b="1" dirty="0">
              <a:solidFill>
                <a:schemeClr val="accent5">
                  <a:lumMod val="75000"/>
                </a:schemeClr>
              </a:solidFill>
            </a:endParaRPr>
          </a:p>
        </p:txBody>
      </p:sp>
      <p:sp>
        <p:nvSpPr>
          <p:cNvPr id="12" name="Text Placeholder 2"/>
          <p:cNvSpPr txBox="1">
            <a:spLocks/>
          </p:cNvSpPr>
          <p:nvPr/>
        </p:nvSpPr>
        <p:spPr>
          <a:xfrm>
            <a:off x="2933700" y="1447800"/>
            <a:ext cx="3352800" cy="2895600"/>
          </a:xfrm>
          <a:prstGeom prst="rect">
            <a:avLst/>
          </a:prstGeom>
        </p:spPr>
        <p:txBody>
          <a:bodyPr/>
          <a:lstStyle/>
          <a:p>
            <a:pPr fontAlgn="auto">
              <a:spcBef>
                <a:spcPct val="20000"/>
              </a:spcBef>
              <a:spcAft>
                <a:spcPts val="0"/>
              </a:spcAft>
              <a:defRPr/>
            </a:pPr>
            <a:r>
              <a:rPr lang="en-US" sz="2000" dirty="0">
                <a:latin typeface="Century Gothic" pitchFamily="34" charset="0"/>
                <a:cs typeface="+mn-cs"/>
              </a:rPr>
              <a:t>The Everglades has at least 67 species of plants or animals that are </a:t>
            </a:r>
            <a:r>
              <a:rPr lang="en-US" sz="2000" b="1" dirty="0">
                <a:solidFill>
                  <a:schemeClr val="accent2">
                    <a:lumMod val="75000"/>
                  </a:schemeClr>
                </a:solidFill>
                <a:latin typeface="Century Gothic" pitchFamily="34" charset="0"/>
                <a:cs typeface="+mn-cs"/>
              </a:rPr>
              <a:t>endangered</a:t>
            </a:r>
            <a:r>
              <a:rPr lang="en-US" sz="2000" dirty="0">
                <a:latin typeface="Century Gothic" pitchFamily="34" charset="0"/>
                <a:cs typeface="+mn-cs"/>
              </a:rPr>
              <a:t>. An animal or plant is considered endangered if they are </a:t>
            </a:r>
            <a:r>
              <a:rPr lang="en-US" sz="2000" i="1" dirty="0">
                <a:latin typeface="Century Gothic" pitchFamily="34" charset="0"/>
                <a:cs typeface="+mn-cs"/>
              </a:rPr>
              <a:t>in danger </a:t>
            </a:r>
            <a:r>
              <a:rPr lang="en-US" sz="2000" dirty="0">
                <a:latin typeface="Century Gothic" pitchFamily="34" charset="0"/>
                <a:cs typeface="+mn-cs"/>
              </a:rPr>
              <a:t>of becoming extinct.</a:t>
            </a:r>
          </a:p>
        </p:txBody>
      </p:sp>
      <p:pic>
        <p:nvPicPr>
          <p:cNvPr id="13" name="Content Placeholder 4" descr="kite.jpg"/>
          <p:cNvPicPr>
            <a:picLocks noGrp="1" noChangeAspect="1"/>
          </p:cNvPicPr>
          <p:nvPr>
            <p:ph sz="half" idx="1"/>
          </p:nvPr>
        </p:nvPicPr>
        <p:blipFill>
          <a:blip r:embed="rId2"/>
          <a:stretch>
            <a:fillRect/>
          </a:stretch>
        </p:blipFill>
        <p:spPr>
          <a:xfrm>
            <a:off x="6019800" y="4038600"/>
            <a:ext cx="2743200" cy="2022475"/>
          </a:xfrm>
          <a:effectLst>
            <a:outerShdw blurRad="190500" algn="tl" rotWithShape="0">
              <a:srgbClr val="000000">
                <a:alpha val="70000"/>
              </a:srgbClr>
            </a:outerShdw>
          </a:effectLst>
        </p:spPr>
      </p:pic>
      <p:pic>
        <p:nvPicPr>
          <p:cNvPr id="14" name="Picture 13" descr="green-turtle.jpg"/>
          <p:cNvPicPr>
            <a:picLocks noChangeAspect="1"/>
          </p:cNvPicPr>
          <p:nvPr/>
        </p:nvPicPr>
        <p:blipFill>
          <a:blip r:embed="rId3"/>
          <a:stretch>
            <a:fillRect/>
          </a:stretch>
        </p:blipFill>
        <p:spPr>
          <a:xfrm>
            <a:off x="381000" y="4038600"/>
            <a:ext cx="2743200" cy="2057400"/>
          </a:xfrm>
          <a:prstGeom prst="rect">
            <a:avLst/>
          </a:prstGeom>
          <a:ln>
            <a:noFill/>
          </a:ln>
          <a:effectLst>
            <a:outerShdw blurRad="190500" algn="tl" rotWithShape="0">
              <a:srgbClr val="000000">
                <a:alpha val="70000"/>
              </a:srgbClr>
            </a:outerShdw>
          </a:effectLst>
        </p:spPr>
      </p:pic>
      <p:pic>
        <p:nvPicPr>
          <p:cNvPr id="15" name="Picture 14" descr="panther.jpg"/>
          <p:cNvPicPr>
            <a:picLocks noChangeAspect="1"/>
          </p:cNvPicPr>
          <p:nvPr/>
        </p:nvPicPr>
        <p:blipFill>
          <a:blip r:embed="rId4"/>
          <a:stretch>
            <a:fillRect/>
          </a:stretch>
        </p:blipFill>
        <p:spPr>
          <a:xfrm>
            <a:off x="152400" y="1676400"/>
            <a:ext cx="2743200" cy="1881188"/>
          </a:xfrm>
          <a:prstGeom prst="rect">
            <a:avLst/>
          </a:prstGeom>
          <a:ln>
            <a:noFill/>
          </a:ln>
          <a:effectLst>
            <a:outerShdw blurRad="190500" algn="tl" rotWithShape="0">
              <a:srgbClr val="000000">
                <a:alpha val="70000"/>
              </a:srgbClr>
            </a:outerShdw>
          </a:effectLst>
        </p:spPr>
      </p:pic>
      <p:pic>
        <p:nvPicPr>
          <p:cNvPr id="16" name="Picture 15" descr="gator.jpg"/>
          <p:cNvPicPr>
            <a:picLocks noChangeAspect="1"/>
          </p:cNvPicPr>
          <p:nvPr/>
        </p:nvPicPr>
        <p:blipFill>
          <a:blip r:embed="rId5"/>
          <a:srcRect t="8571"/>
          <a:stretch>
            <a:fillRect/>
          </a:stretch>
        </p:blipFill>
        <p:spPr>
          <a:xfrm>
            <a:off x="3619500" y="4038600"/>
            <a:ext cx="1905000" cy="2438400"/>
          </a:xfrm>
          <a:prstGeom prst="rect">
            <a:avLst/>
          </a:prstGeom>
          <a:ln>
            <a:noFill/>
          </a:ln>
          <a:effectLst>
            <a:outerShdw blurRad="190500" algn="tl" rotWithShape="0">
              <a:srgbClr val="000000">
                <a:alpha val="70000"/>
              </a:srgbClr>
            </a:outerShdw>
          </a:effectLst>
        </p:spPr>
      </p:pic>
      <p:sp>
        <p:nvSpPr>
          <p:cNvPr id="17" name="TextBox 16"/>
          <p:cNvSpPr txBox="1">
            <a:spLocks noChangeArrowheads="1"/>
          </p:cNvSpPr>
          <p:nvPr/>
        </p:nvSpPr>
        <p:spPr bwMode="auto">
          <a:xfrm>
            <a:off x="190500" y="3505200"/>
            <a:ext cx="2667000" cy="369888"/>
          </a:xfrm>
          <a:prstGeom prst="rect">
            <a:avLst/>
          </a:prstGeom>
          <a:noFill/>
          <a:ln w="9525">
            <a:noFill/>
            <a:miter lim="800000"/>
            <a:headEnd/>
            <a:tailEnd/>
          </a:ln>
        </p:spPr>
        <p:txBody>
          <a:bodyPr>
            <a:spAutoFit/>
          </a:bodyPr>
          <a:lstStyle/>
          <a:p>
            <a:pPr algn="ctr"/>
            <a:r>
              <a:rPr lang="en-US">
                <a:latin typeface="Century Gothic" pitchFamily="34" charset="0"/>
              </a:rPr>
              <a:t>Florida Panther</a:t>
            </a:r>
          </a:p>
        </p:txBody>
      </p:sp>
      <p:sp>
        <p:nvSpPr>
          <p:cNvPr id="18" name="TextBox 17"/>
          <p:cNvSpPr txBox="1">
            <a:spLocks noChangeArrowheads="1"/>
          </p:cNvSpPr>
          <p:nvPr/>
        </p:nvSpPr>
        <p:spPr bwMode="auto">
          <a:xfrm>
            <a:off x="457200" y="6096000"/>
            <a:ext cx="2590800" cy="381000"/>
          </a:xfrm>
          <a:prstGeom prst="rect">
            <a:avLst/>
          </a:prstGeom>
          <a:noFill/>
          <a:ln w="9525">
            <a:noFill/>
            <a:miter lim="800000"/>
            <a:headEnd/>
            <a:tailEnd/>
          </a:ln>
        </p:spPr>
        <p:txBody>
          <a:bodyPr>
            <a:spAutoFit/>
          </a:bodyPr>
          <a:lstStyle/>
          <a:p>
            <a:pPr algn="ctr"/>
            <a:r>
              <a:rPr lang="en-US">
                <a:latin typeface="Century Gothic" pitchFamily="34" charset="0"/>
              </a:rPr>
              <a:t>Green Turtle</a:t>
            </a:r>
          </a:p>
        </p:txBody>
      </p:sp>
      <p:sp>
        <p:nvSpPr>
          <p:cNvPr id="19" name="TextBox 18"/>
          <p:cNvSpPr txBox="1">
            <a:spLocks noChangeArrowheads="1"/>
          </p:cNvSpPr>
          <p:nvPr/>
        </p:nvSpPr>
        <p:spPr bwMode="auto">
          <a:xfrm>
            <a:off x="6324600" y="3581400"/>
            <a:ext cx="2590800" cy="381000"/>
          </a:xfrm>
          <a:prstGeom prst="rect">
            <a:avLst/>
          </a:prstGeom>
          <a:noFill/>
          <a:ln w="9525">
            <a:noFill/>
            <a:miter lim="800000"/>
            <a:headEnd/>
            <a:tailEnd/>
          </a:ln>
        </p:spPr>
        <p:txBody>
          <a:bodyPr>
            <a:spAutoFit/>
          </a:bodyPr>
          <a:lstStyle/>
          <a:p>
            <a:pPr algn="ctr"/>
            <a:r>
              <a:rPr lang="en-US">
                <a:latin typeface="Century Gothic" pitchFamily="34" charset="0"/>
              </a:rPr>
              <a:t>West Indian Manatee</a:t>
            </a:r>
          </a:p>
        </p:txBody>
      </p:sp>
      <p:sp>
        <p:nvSpPr>
          <p:cNvPr id="20" name="TextBox 19"/>
          <p:cNvSpPr txBox="1">
            <a:spLocks noChangeArrowheads="1"/>
          </p:cNvSpPr>
          <p:nvPr/>
        </p:nvSpPr>
        <p:spPr bwMode="auto">
          <a:xfrm>
            <a:off x="6096000" y="6019800"/>
            <a:ext cx="2590800" cy="381000"/>
          </a:xfrm>
          <a:prstGeom prst="rect">
            <a:avLst/>
          </a:prstGeom>
          <a:noFill/>
          <a:ln w="9525">
            <a:noFill/>
            <a:miter lim="800000"/>
            <a:headEnd/>
            <a:tailEnd/>
          </a:ln>
        </p:spPr>
        <p:txBody>
          <a:bodyPr>
            <a:spAutoFit/>
          </a:bodyPr>
          <a:lstStyle/>
          <a:p>
            <a:pPr algn="ctr"/>
            <a:r>
              <a:rPr lang="en-US">
                <a:latin typeface="Century Gothic" pitchFamily="34" charset="0"/>
              </a:rPr>
              <a:t>Snail Kite</a:t>
            </a:r>
          </a:p>
        </p:txBody>
      </p:sp>
      <p:sp>
        <p:nvSpPr>
          <p:cNvPr id="21" name="TextBox 20"/>
          <p:cNvSpPr txBox="1">
            <a:spLocks noChangeArrowheads="1"/>
          </p:cNvSpPr>
          <p:nvPr/>
        </p:nvSpPr>
        <p:spPr bwMode="auto">
          <a:xfrm>
            <a:off x="3276600" y="6477000"/>
            <a:ext cx="2590800" cy="381000"/>
          </a:xfrm>
          <a:prstGeom prst="rect">
            <a:avLst/>
          </a:prstGeom>
          <a:noFill/>
          <a:ln w="9525">
            <a:noFill/>
            <a:miter lim="800000"/>
            <a:headEnd/>
            <a:tailEnd/>
          </a:ln>
        </p:spPr>
        <p:txBody>
          <a:bodyPr>
            <a:spAutoFit/>
          </a:bodyPr>
          <a:lstStyle/>
          <a:p>
            <a:pPr algn="ctr"/>
            <a:r>
              <a:rPr lang="en-US">
                <a:latin typeface="Century Gothic" pitchFamily="34" charset="0"/>
              </a:rPr>
              <a:t>American Alligator</a:t>
            </a:r>
          </a:p>
        </p:txBody>
      </p:sp>
      <p:pic>
        <p:nvPicPr>
          <p:cNvPr id="22" name="Picture 2" descr="http://pjnet.org/wp-content/uploads/2007/10/manatee.jpg"/>
          <p:cNvPicPr>
            <a:picLocks noChangeAspect="1" noChangeArrowheads="1"/>
          </p:cNvPicPr>
          <p:nvPr/>
        </p:nvPicPr>
        <p:blipFill>
          <a:blip r:embed="rId6"/>
          <a:srcRect/>
          <a:stretch>
            <a:fillRect/>
          </a:stretch>
        </p:blipFill>
        <p:spPr bwMode="auto">
          <a:xfrm>
            <a:off x="6248400" y="1676400"/>
            <a:ext cx="2743200" cy="191135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dirty="0" smtClean="0">
                <a:solidFill>
                  <a:schemeClr val="accent5">
                    <a:lumMod val="75000"/>
                  </a:schemeClr>
                </a:solidFill>
              </a:rPr>
              <a:t>Stop 1: Everglades National Park, Florida</a:t>
            </a:r>
            <a:endParaRPr lang="en-US" dirty="0"/>
          </a:p>
        </p:txBody>
      </p:sp>
      <p:sp>
        <p:nvSpPr>
          <p:cNvPr id="3" name="Content Placeholder 2"/>
          <p:cNvSpPr>
            <a:spLocks noGrp="1"/>
          </p:cNvSpPr>
          <p:nvPr>
            <p:ph sz="half" idx="1"/>
          </p:nvPr>
        </p:nvSpPr>
        <p:spPr/>
        <p:txBody>
          <a:bodyPr rtlCol="0">
            <a:normAutofit lnSpcReduction="10000"/>
          </a:bodyPr>
          <a:lstStyle/>
          <a:p>
            <a:pPr marL="0" indent="0" fontAlgn="auto">
              <a:spcAft>
                <a:spcPts val="0"/>
              </a:spcAft>
              <a:buFont typeface="Arial" pitchFamily="34" charset="0"/>
              <a:buNone/>
              <a:defRPr/>
            </a:pPr>
            <a:r>
              <a:rPr lang="en-US" sz="2000" b="1" dirty="0" smtClean="0">
                <a:solidFill>
                  <a:schemeClr val="accent2">
                    <a:lumMod val="75000"/>
                  </a:schemeClr>
                </a:solidFill>
              </a:rPr>
              <a:t>Why are species becoming endangered?</a:t>
            </a:r>
          </a:p>
          <a:p>
            <a:pPr marL="0" indent="-182880" fontAlgn="auto">
              <a:spcAft>
                <a:spcPts val="0"/>
              </a:spcAft>
              <a:buClr>
                <a:schemeClr val="accent2">
                  <a:lumMod val="75000"/>
                </a:schemeClr>
              </a:buClr>
              <a:buFont typeface="Arial" pitchFamily="34" charset="0"/>
              <a:buChar char="•"/>
              <a:defRPr/>
            </a:pPr>
            <a:r>
              <a:rPr lang="en-US" sz="2000" dirty="0" smtClean="0"/>
              <a:t>Loss of habitat</a:t>
            </a:r>
          </a:p>
          <a:p>
            <a:pPr marL="0" indent="-182880" fontAlgn="auto">
              <a:spcAft>
                <a:spcPts val="0"/>
              </a:spcAft>
              <a:buClr>
                <a:schemeClr val="accent2">
                  <a:lumMod val="75000"/>
                </a:schemeClr>
              </a:buClr>
              <a:buFont typeface="Arial" pitchFamily="34" charset="0"/>
              <a:buChar char="•"/>
              <a:defRPr/>
            </a:pPr>
            <a:r>
              <a:rPr lang="en-US" sz="2000" dirty="0" smtClean="0"/>
              <a:t>Changing water flow</a:t>
            </a:r>
          </a:p>
          <a:p>
            <a:pPr marL="0" indent="-182880" fontAlgn="auto">
              <a:spcAft>
                <a:spcPts val="0"/>
              </a:spcAft>
              <a:buClr>
                <a:schemeClr val="accent2">
                  <a:lumMod val="75000"/>
                </a:schemeClr>
              </a:buClr>
              <a:buFont typeface="Arial" pitchFamily="34" charset="0"/>
              <a:buChar char="•"/>
              <a:defRPr/>
            </a:pPr>
            <a:r>
              <a:rPr lang="en-US" sz="2000" dirty="0" smtClean="0"/>
              <a:t>Drainage of wetlands</a:t>
            </a:r>
          </a:p>
          <a:p>
            <a:pPr marL="0" indent="-182880" fontAlgn="auto">
              <a:spcAft>
                <a:spcPts val="0"/>
              </a:spcAft>
              <a:buClr>
                <a:schemeClr val="accent2">
                  <a:lumMod val="75000"/>
                </a:schemeClr>
              </a:buClr>
              <a:buFont typeface="Arial" pitchFamily="34" charset="0"/>
              <a:buChar char="•"/>
              <a:defRPr/>
            </a:pPr>
            <a:r>
              <a:rPr lang="en-US" sz="2000" dirty="0" smtClean="0"/>
              <a:t>Introduction of non-native organisms</a:t>
            </a:r>
          </a:p>
          <a:p>
            <a:pPr marL="0" indent="-182880" fontAlgn="auto">
              <a:spcAft>
                <a:spcPts val="0"/>
              </a:spcAft>
              <a:buClr>
                <a:schemeClr val="accent2">
                  <a:lumMod val="75000"/>
                </a:schemeClr>
              </a:buClr>
              <a:buFont typeface="Arial" pitchFamily="34" charset="0"/>
              <a:buChar char="•"/>
              <a:defRPr/>
            </a:pPr>
            <a:r>
              <a:rPr lang="en-US" sz="2000" dirty="0" smtClean="0"/>
              <a:t>Poisoning</a:t>
            </a:r>
          </a:p>
          <a:p>
            <a:pPr marL="0" indent="0" fontAlgn="auto">
              <a:spcAft>
                <a:spcPts val="0"/>
              </a:spcAft>
              <a:buFont typeface="Arial" pitchFamily="34" charset="0"/>
              <a:buChar char="•"/>
              <a:defRPr/>
            </a:pPr>
            <a:endParaRPr lang="en-US" sz="2000" dirty="0"/>
          </a:p>
        </p:txBody>
      </p:sp>
      <p:sp>
        <p:nvSpPr>
          <p:cNvPr id="4" name="Content Placeholder 3"/>
          <p:cNvSpPr>
            <a:spLocks noGrp="1"/>
          </p:cNvSpPr>
          <p:nvPr>
            <p:ph sz="half" idx="2"/>
          </p:nvPr>
        </p:nvSpPr>
        <p:spPr/>
        <p:txBody>
          <a:bodyPr rtlCol="0">
            <a:normAutofit lnSpcReduction="10000"/>
          </a:bodyPr>
          <a:lstStyle/>
          <a:p>
            <a:pPr marL="0" indent="0" fontAlgn="auto">
              <a:spcAft>
                <a:spcPts val="0"/>
              </a:spcAft>
              <a:buClr>
                <a:schemeClr val="accent3"/>
              </a:buClr>
              <a:buSzPct val="95000"/>
              <a:buFont typeface="Arial" pitchFamily="34" charset="0"/>
              <a:buNone/>
              <a:defRPr/>
            </a:pPr>
            <a:r>
              <a:rPr lang="en-US" sz="2000" b="1" dirty="0" smtClean="0">
                <a:solidFill>
                  <a:schemeClr val="accent2">
                    <a:lumMod val="75000"/>
                  </a:schemeClr>
                </a:solidFill>
              </a:rPr>
              <a:t>What can we do to help?</a:t>
            </a:r>
          </a:p>
          <a:p>
            <a:pPr marL="0" indent="-182880" fontAlgn="auto">
              <a:spcAft>
                <a:spcPts val="0"/>
              </a:spcAft>
              <a:buClr>
                <a:schemeClr val="accent2">
                  <a:lumMod val="75000"/>
                </a:schemeClr>
              </a:buClr>
              <a:buSzPct val="95000"/>
              <a:buFont typeface="Arial" pitchFamily="34" charset="0"/>
              <a:buChar char="•"/>
              <a:defRPr/>
            </a:pPr>
            <a:r>
              <a:rPr lang="en-US" sz="2000" dirty="0" smtClean="0"/>
              <a:t>Become informed about endangered species</a:t>
            </a:r>
          </a:p>
          <a:p>
            <a:pPr marL="0" indent="-182880" fontAlgn="auto">
              <a:spcAft>
                <a:spcPts val="0"/>
              </a:spcAft>
              <a:buClr>
                <a:schemeClr val="accent2">
                  <a:lumMod val="75000"/>
                </a:schemeClr>
              </a:buClr>
              <a:buSzPct val="95000"/>
              <a:buFont typeface="Arial" pitchFamily="34" charset="0"/>
              <a:buChar char="•"/>
              <a:defRPr/>
            </a:pPr>
            <a:r>
              <a:rPr lang="en-US" sz="2000" dirty="0" smtClean="0"/>
              <a:t>Not buying products made from endangered animals</a:t>
            </a:r>
          </a:p>
          <a:p>
            <a:pPr marL="0" indent="-182880" fontAlgn="auto">
              <a:spcAft>
                <a:spcPts val="0"/>
              </a:spcAft>
              <a:buClr>
                <a:schemeClr val="accent2">
                  <a:lumMod val="75000"/>
                </a:schemeClr>
              </a:buClr>
              <a:buSzPct val="95000"/>
              <a:buFont typeface="Arial" pitchFamily="34" charset="0"/>
              <a:buChar char="•"/>
              <a:defRPr/>
            </a:pPr>
            <a:r>
              <a:rPr lang="en-US" sz="2000" dirty="0" smtClean="0"/>
              <a:t>Being mindful of the environment and how people can affect animal habitats- littering, pollution, cutting down trees, building new roads, etc.</a:t>
            </a:r>
          </a:p>
          <a:p>
            <a:pPr marL="0" indent="-182880" fontAlgn="auto">
              <a:spcAft>
                <a:spcPts val="0"/>
              </a:spcAft>
              <a:buClr>
                <a:schemeClr val="accent2">
                  <a:lumMod val="75000"/>
                </a:schemeClr>
              </a:buClr>
              <a:buSzPct val="95000"/>
              <a:buFont typeface="Arial" pitchFamily="34" charset="0"/>
              <a:buChar char="•"/>
              <a:defRPr/>
            </a:pPr>
            <a:r>
              <a:rPr lang="en-US" sz="2000" dirty="0" smtClean="0"/>
              <a:t>Donating money to organizations that help save wild animals and their habitats</a:t>
            </a:r>
          </a:p>
        </p:txBody>
      </p:sp>
      <p:pic>
        <p:nvPicPr>
          <p:cNvPr id="5" name="Picture 2" descr="http://4.bp.blogspot.com/_hiUJJobB8kc/TKt6wsuicqI/AAAAAAAADGg/EypLYCzgVkA/s1600/200902_02_manatee.jpg"/>
          <p:cNvPicPr>
            <a:picLocks noChangeAspect="1" noChangeArrowheads="1"/>
          </p:cNvPicPr>
          <p:nvPr/>
        </p:nvPicPr>
        <p:blipFill>
          <a:blip r:embed="rId2"/>
          <a:srcRect/>
          <a:stretch>
            <a:fillRect/>
          </a:stretch>
        </p:blipFill>
        <p:spPr bwMode="auto">
          <a:xfrm>
            <a:off x="838200" y="4716463"/>
            <a:ext cx="2100263" cy="1760537"/>
          </a:xfrm>
          <a:prstGeom prst="rect">
            <a:avLst/>
          </a:prstGeom>
          <a:ln>
            <a:noFill/>
          </a:ln>
          <a:effectLst>
            <a:outerShdw blurRad="190500" algn="tl" rotWithShape="0">
              <a:srgbClr val="000000">
                <a:alpha val="70000"/>
              </a:srgbClr>
            </a:outerShdw>
          </a:effectLst>
        </p:spPr>
      </p:pic>
      <p:pic>
        <p:nvPicPr>
          <p:cNvPr id="26629" name="Picture 4" descr="http://www.greenschoolsinitiative.com/img/RRR.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16200" y="3725863"/>
            <a:ext cx="1574800" cy="157162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TotalTime>
  <Words>2791</Words>
  <Application>Microsoft Office PowerPoint</Application>
  <PresentationFormat>On-screen Show (4:3)</PresentationFormat>
  <Paragraphs>302</Paragraphs>
  <Slides>55</Slides>
  <Notes>20</Notes>
  <HiddenSlides>0</HiddenSlides>
  <MMClips>22</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A Boat &amp; Bus Tour of the Southeast</vt:lpstr>
      <vt:lpstr>Southeast Region Tour</vt:lpstr>
      <vt:lpstr>Traveling  by Boat &amp; Bus</vt:lpstr>
      <vt:lpstr>Welcome to Florida!</vt:lpstr>
      <vt:lpstr>The first stop we will travel to is Everglades National Park…</vt:lpstr>
      <vt:lpstr>Stop 1: Everglades National Park, Florida</vt:lpstr>
      <vt:lpstr>Stop 1: Everglades National Park, Florida</vt:lpstr>
      <vt:lpstr>Stop 1: Everglades National Park, Florida</vt:lpstr>
      <vt:lpstr>Stop 1: Everglades National Park, Florida</vt:lpstr>
      <vt:lpstr>The next stop we will travel to is Kennedy Space Center…</vt:lpstr>
      <vt:lpstr>Stop 2: Kennedy Space Center at Cape Canaveral, Florida</vt:lpstr>
      <vt:lpstr>Stop 2: Kennedy Space Center at Cape Canaveral, Florida</vt:lpstr>
      <vt:lpstr>Activity: Build a Bubble-Powered Rocket</vt:lpstr>
      <vt:lpstr>Welcome to Georgia!</vt:lpstr>
      <vt:lpstr>Georgia…</vt:lpstr>
      <vt:lpstr>Welcome to South Carolina!</vt:lpstr>
      <vt:lpstr>South Carolina</vt:lpstr>
      <vt:lpstr>Welcome to North Carolina!</vt:lpstr>
      <vt:lpstr>North Carolina</vt:lpstr>
      <vt:lpstr>Welcome to Virginia!</vt:lpstr>
      <vt:lpstr>The next stop we will travel to is Jamestown, Virginia…</vt:lpstr>
      <vt:lpstr>Stop 3: Jamestown, Virginia: England’s First American Colony</vt:lpstr>
      <vt:lpstr>Activity: Jamestown, Virginia: The Survival Game</vt:lpstr>
      <vt:lpstr>Welcome to West Virginia!</vt:lpstr>
      <vt:lpstr>The next stop we will travel to is a Coal Mine in Appalachia…</vt:lpstr>
      <vt:lpstr>Stop 4: A Coal Mine in Appalachia</vt:lpstr>
      <vt:lpstr>Stop 4: A Coal Mine in Appalachia</vt:lpstr>
      <vt:lpstr>Stop 4: A Coal Mine in Appalachia</vt:lpstr>
      <vt:lpstr>Stop 4: A Coal Mine in Appalachia</vt:lpstr>
      <vt:lpstr>Music: Bluegrass </vt:lpstr>
      <vt:lpstr>Welcome to Kentucky!</vt:lpstr>
      <vt:lpstr>Kentucky…</vt:lpstr>
      <vt:lpstr>Welcome to Tennessee!</vt:lpstr>
      <vt:lpstr>The next stop we will travel to is Memphis, Tennessee…</vt:lpstr>
      <vt:lpstr>Stop 5: Musical Memphis, Tennessee</vt:lpstr>
      <vt:lpstr>Music: Blues </vt:lpstr>
      <vt:lpstr>Welcome to Arkansas!</vt:lpstr>
      <vt:lpstr>Arkansas…</vt:lpstr>
      <vt:lpstr>Welcome to Louisiana!</vt:lpstr>
      <vt:lpstr>The next stop we will travel to is New Orleans, Louisiana…</vt:lpstr>
      <vt:lpstr>We will travel to New Orleans, Louisiana by riverboat…</vt:lpstr>
      <vt:lpstr>Even Mickey enjoys travelling by riverboat!</vt:lpstr>
      <vt:lpstr>Stop 6: The French Quarter in New Orleans, Louisiana</vt:lpstr>
      <vt:lpstr>Music: Jazz </vt:lpstr>
      <vt:lpstr>The next stop we will travel to is the Gulf of Mexico…</vt:lpstr>
      <vt:lpstr>Stop 7: An Oil Rig  in the Gulf of Mexico</vt:lpstr>
      <vt:lpstr>Stop 7: An Oil Rig  </vt:lpstr>
      <vt:lpstr>Welcome to Mississippi!</vt:lpstr>
      <vt:lpstr>The next stop we will travel to is Natchez, Mississippi…</vt:lpstr>
      <vt:lpstr>Stop 8: A Cotton Plantation in Natchez, Mississippi</vt:lpstr>
      <vt:lpstr>Stop 8: A Cotton Plantation  </vt:lpstr>
      <vt:lpstr>Welcome to Alabama!</vt:lpstr>
      <vt:lpstr>The last stop we will travel to is Montgomery, Alabama…</vt:lpstr>
      <vt:lpstr>Stop 9: Montgomery, Alabama: Birthplace of the Civil Rights Movement</vt:lpstr>
      <vt:lpstr>Montgomery Bus Boycott, 1955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Big Rig  Tour of the Southwest</dc:title>
  <dc:creator>Anette</dc:creator>
  <cp:lastModifiedBy>Kirsten Raymond</cp:lastModifiedBy>
  <cp:revision>115</cp:revision>
  <dcterms:created xsi:type="dcterms:W3CDTF">2012-01-29T15:24:48Z</dcterms:created>
  <dcterms:modified xsi:type="dcterms:W3CDTF">2013-12-31T13:03:41Z</dcterms:modified>
</cp:coreProperties>
</file>