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handoutMasterIdLst>
    <p:handoutMasterId r:id="rId61"/>
  </p:handoutMasterIdLst>
  <p:sldIdLst>
    <p:sldId id="256" r:id="rId2"/>
    <p:sldId id="258" r:id="rId3"/>
    <p:sldId id="266" r:id="rId4"/>
    <p:sldId id="308" r:id="rId5"/>
    <p:sldId id="268" r:id="rId6"/>
    <p:sldId id="272" r:id="rId7"/>
    <p:sldId id="257" r:id="rId8"/>
    <p:sldId id="303" r:id="rId9"/>
    <p:sldId id="267" r:id="rId10"/>
    <p:sldId id="271" r:id="rId11"/>
    <p:sldId id="283" r:id="rId12"/>
    <p:sldId id="281" r:id="rId13"/>
    <p:sldId id="282" r:id="rId14"/>
    <p:sldId id="301" r:id="rId15"/>
    <p:sldId id="265" r:id="rId16"/>
    <p:sldId id="273" r:id="rId17"/>
    <p:sldId id="285" r:id="rId18"/>
    <p:sldId id="269" r:id="rId19"/>
    <p:sldId id="300" r:id="rId20"/>
    <p:sldId id="310" r:id="rId21"/>
    <p:sldId id="298" r:id="rId22"/>
    <p:sldId id="264" r:id="rId23"/>
    <p:sldId id="274" r:id="rId24"/>
    <p:sldId id="288" r:id="rId25"/>
    <p:sldId id="287" r:id="rId26"/>
    <p:sldId id="286" r:id="rId27"/>
    <p:sldId id="297" r:id="rId28"/>
    <p:sldId id="311" r:id="rId29"/>
    <p:sldId id="304" r:id="rId30"/>
    <p:sldId id="263" r:id="rId31"/>
    <p:sldId id="275" r:id="rId32"/>
    <p:sldId id="289" r:id="rId33"/>
    <p:sldId id="262" r:id="rId34"/>
    <p:sldId id="276" r:id="rId35"/>
    <p:sldId id="291" r:id="rId36"/>
    <p:sldId id="270" r:id="rId37"/>
    <p:sldId id="284" r:id="rId38"/>
    <p:sldId id="305" r:id="rId39"/>
    <p:sldId id="312" r:id="rId40"/>
    <p:sldId id="306" r:id="rId41"/>
    <p:sldId id="313" r:id="rId42"/>
    <p:sldId id="307" r:id="rId43"/>
    <p:sldId id="261" r:id="rId44"/>
    <p:sldId id="277" r:id="rId45"/>
    <p:sldId id="290" r:id="rId46"/>
    <p:sldId id="292" r:id="rId47"/>
    <p:sldId id="260" r:id="rId48"/>
    <p:sldId id="278" r:id="rId49"/>
    <p:sldId id="293" r:id="rId50"/>
    <p:sldId id="294" r:id="rId51"/>
    <p:sldId id="302" r:id="rId52"/>
    <p:sldId id="314" r:id="rId53"/>
    <p:sldId id="299" r:id="rId54"/>
    <p:sldId id="259" r:id="rId55"/>
    <p:sldId id="279" r:id="rId56"/>
    <p:sldId id="295" r:id="rId57"/>
    <p:sldId id="296" r:id="rId58"/>
    <p:sldId id="280"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5072" autoAdjust="0"/>
  </p:normalViewPr>
  <p:slideViewPr>
    <p:cSldViewPr>
      <p:cViewPr varScale="1">
        <p:scale>
          <a:sx n="77" d="100"/>
          <a:sy n="77" d="100"/>
        </p:scale>
        <p:origin x="-13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9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34E3277-E867-4DFB-A2E5-43D8AAC4579E}" type="datetimeFigureOut">
              <a:rPr lang="en-US"/>
              <a:pPr>
                <a:defRPr/>
              </a:pPr>
              <a:t>9/23/2013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EBBD98D-73BA-47A7-BEF1-118837C2B38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E543A00-794F-4CB9-BA00-CD5E96CFDD59}" type="datetimeFigureOut">
              <a:rPr lang="en-US"/>
              <a:pPr>
                <a:defRPr/>
              </a:pPr>
              <a:t>9/23/2013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3FC30C5-305B-49AD-862A-7AF558C6E68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tube.com/watch?v=fD_iSqmypf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youtube.com/watch?v=BQv_NrSg0E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youtube.com/watch?v=j2int_Nuw_o"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youtube.com/watch?v=YeDTpvPBVh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youtube.com/watch?v=DkMgvdHQ4W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Background image retrieved on 1/27/2012 from http://www.thehappyrock.com/2007/10/10/40-acres-and-a-mule-free-land-still-available-in-the-united-states/</a:t>
            </a:r>
          </a:p>
          <a:p>
            <a:pPr>
              <a:spcBef>
                <a:spcPct val="0"/>
              </a:spcBef>
            </a:pPr>
            <a:r>
              <a:rPr lang="en-US" smtClean="0"/>
              <a:t>Crop duster image retrieved on 1/27/2012 from http://www.landairsea.com/gps-tracking-blog/gps-tracking-helps-farmers-cut-costs-benefit-environment/</a:t>
            </a:r>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A9BF00-E8F9-419D-8A4F-62E210A35EDD}"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“Strips of oats and hay are interspersed with strips of corn to save soil and improve water quality and wildlife habitat on this field in northeast Iowa.”</a:t>
            </a:r>
          </a:p>
          <a:p>
            <a:pPr>
              <a:spcBef>
                <a:spcPct val="0"/>
              </a:spcBef>
            </a:pPr>
            <a:r>
              <a:rPr lang="en-US" smtClean="0"/>
              <a:t>Iowa farm (1999) image retrieved 1/29/2012 from http://www.iptv.org/iowapathways/artifact_detail_large.cfm?aid=a_000089&amp;oid=ob_000001</a:t>
            </a:r>
          </a:p>
          <a:p>
            <a:pPr>
              <a:spcBef>
                <a:spcPct val="0"/>
              </a:spcBef>
            </a:pPr>
            <a:r>
              <a:rPr lang="en-US" smtClean="0"/>
              <a:t>Postcard image retrieved 1/29/2012 from http://dailycaller.com/2012/01/02/ask-matt-labash-to-iowa-a-hate-letter-a-new-years-resolution-and-liberal-media-suppression/</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6A9137-F7F8-40B3-8B83-CCE9925C2928}"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Physical differences and different uses videos retrieved 1/30/2012 from http://www.ilcorn.org/grade-school/5-a-tale-of-two-corns/ using SaveVid</a:t>
            </a:r>
          </a:p>
          <a:p>
            <a:pPr>
              <a:spcBef>
                <a:spcPct val="0"/>
              </a:spcBef>
            </a:pPr>
            <a:r>
              <a:rPr lang="en-US" smtClean="0"/>
              <a:t>Field / Sweet corn image retrieved 1/30/2012 from http://www.ilcorn.org/grade-school/5-a-tale-of-two-corns/ using SaveVid</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B4BA31-61A6-4B9D-B721-0FCDCC995AF0}"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Corn fuel pump image retrieved 1/30/2012 from http://thehourlyg.blogspot.com/2011/02/department-of-so-not-surprisedethanol.html</a:t>
            </a:r>
          </a:p>
          <a:p>
            <a:pPr>
              <a:spcBef>
                <a:spcPct val="0"/>
              </a:spcBef>
            </a:pPr>
            <a:r>
              <a:rPr lang="en-US" smtClean="0"/>
              <a:t>Flex fuel vehicles image retrieved 1/30/2012 from http://www.springcjd.com/new/feature/flex_fuel?dpt=3</a:t>
            </a:r>
          </a:p>
          <a:p>
            <a:pPr>
              <a:spcBef>
                <a:spcPct val="0"/>
              </a:spcBef>
            </a:pPr>
            <a:r>
              <a:rPr lang="en-US" smtClean="0"/>
              <a:t>Model T image retrieved 1/30/2012 from http://e85club.org/economy.html</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90651D-AF98-4E73-85F3-2773DCD58CCF}"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Teachers should microwave the liquid plastic in silicone candy molds to make hard plastic.</a:t>
            </a:r>
          </a:p>
          <a:p>
            <a:pPr>
              <a:spcBef>
                <a:spcPct val="0"/>
              </a:spcBef>
            </a:pPr>
            <a:r>
              <a:rPr lang="en-US" smtClean="0"/>
              <a:t>Corn image retrieved 1/30/2012 from http://www.hauserandhauserfarms.com/claudia's%20hints.html</a:t>
            </a:r>
          </a:p>
          <a:p>
            <a:pPr>
              <a:spcBef>
                <a:spcPct val="0"/>
              </a:spcBef>
            </a:pPr>
            <a:r>
              <a:rPr lang="en-US" smtClean="0"/>
              <a:t>Activity from AMAIZing Corn Activity Book by Iowa Corn Promotion Board, www.iowacorn.org</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7AE63-9891-4090-BEFD-0260D2BE7A46}"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242881-AC1E-46B0-ADD8-9B4B7509E041}"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http://www.wordle.net/show/wrdl/4747427/Dodge_City%2C_Kansas</a:t>
            </a:r>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29E880-BA7F-43D3-AC80-AF4682AAFC7F}" type="slidenum">
              <a:rPr lang="en-US">
                <a:cs typeface="Arial" charset="0"/>
              </a:rPr>
              <a:pPr fontAlgn="base">
                <a:spcBef>
                  <a:spcPct val="0"/>
                </a:spcBef>
                <a:spcAft>
                  <a:spcPct val="0"/>
                </a:spcAft>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Cattle Drive (1933) video retrieved 2/2/2012 from http://www.youtube.com/watch?v=8Quy1de7G74 using SaveVid</a:t>
            </a:r>
          </a:p>
          <a:p>
            <a:pPr>
              <a:spcBef>
                <a:spcPct val="0"/>
              </a:spcBef>
            </a:pPr>
            <a:r>
              <a:rPr lang="en-US" smtClean="0"/>
              <a:t>Dodge City (1876) image retrieved 2/2/2012 from http://www.outdoor.com/places/cities-and-towns/dodge-city-kansas/</a:t>
            </a:r>
          </a:p>
          <a:p>
            <a:pPr>
              <a:spcBef>
                <a:spcPct val="0"/>
              </a:spcBef>
            </a:pPr>
            <a:r>
              <a:rPr lang="en-US" smtClean="0"/>
              <a:t>Dodge City sign image retrieved 2/2/2012 from http://www.planetware.com/picture/dodge-city-us-ks131.htm</a:t>
            </a: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2DB301-C932-4F87-9F42-5E2AB6BF0207}"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Cowboy pictures video retrieved 2/2/2012 from http://www.youtube.com/watch?v=fnOX45S8Ul8 using SaveVid</a:t>
            </a:r>
          </a:p>
          <a:p>
            <a:pPr>
              <a:spcBef>
                <a:spcPct val="0"/>
              </a:spcBef>
            </a:pPr>
            <a:r>
              <a:rPr lang="en-US" smtClean="0"/>
              <a:t>Wild West graphic retrieved 2/2/2012 from http://roanokelibrary.wikispaces.com/Internet+Activities</a:t>
            </a:r>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A456BD-71E0-48C6-96D5-938368BD1770}"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Cattle drive (1887) image retrieved 2/2/2012 from http://www.old-picture.com/old-west/Cattle-Drive.htm</a:t>
            </a:r>
          </a:p>
          <a:p>
            <a:pPr>
              <a:spcBef>
                <a:spcPct val="0"/>
              </a:spcBef>
            </a:pPr>
            <a:r>
              <a:rPr lang="en-US" smtClean="0"/>
              <a:t>Vocal version of “Home on the Range” retrieved 2/2/2012 from http://sas-origin.OnstreamMedia.com/origin/tci/public/4_ROC/31 - Home on the Range_vocal.mp3</a:t>
            </a:r>
          </a:p>
          <a:p>
            <a:pPr>
              <a:spcBef>
                <a:spcPct val="0"/>
              </a:spcBef>
            </a:pPr>
            <a:r>
              <a:rPr lang="en-US" smtClean="0"/>
              <a:t>Instrumental version of “Home on the Range” retrieved 2/2/2012 from http://sas-origin.OnstreamMedia.com/origin/tci/public/4_ROC/32 - Home on the Range_instrumental, with vocal chorus.mp3</a:t>
            </a:r>
          </a:p>
          <a:p>
            <a:pPr>
              <a:spcBef>
                <a:spcPct val="0"/>
              </a:spcBef>
            </a:pPr>
            <a:r>
              <a:rPr lang="en-US" smtClean="0"/>
              <a:t>“Home on the Range” image retrieved 2/2/2012 from http://hayspost.com/wp-content/uploads/2011/04/range1.jpg</a:t>
            </a:r>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E80B24-59EA-4601-ADEF-3D4CB3AA6956}"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2AD511-9131-4560-B825-F417B8207784}"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E90F7F-264E-4F88-8A27-C4B0A7134D68}"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Nebraska video retrieved 9/22/2013 from</a:t>
            </a:r>
            <a:r>
              <a:rPr lang="en-US" sz="1200" kern="1200" baseline="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3"/>
              </a:rPr>
              <a:t>http://www.youtube.com/watch?v=fD_iSqmypfg</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3FC30C5-305B-49AD-862A-7AF558C6E68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F80083-A2A5-4124-8DA3-5964423B394B}" type="slidenum">
              <a:rPr lang="en-US">
                <a:cs typeface="Arial" charset="0"/>
              </a:rPr>
              <a:pPr fontAlgn="base">
                <a:spcBef>
                  <a:spcPct val="0"/>
                </a:spcBef>
                <a:spcAft>
                  <a:spcPct val="0"/>
                </a:spcAft>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http://www.wordle.net/show/wrdl/4747450/Memorials%2C_South_Dakota</a:t>
            </a:r>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7A5AA4-3502-4CD5-B3FC-ED0C81DD6607}"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Black Hills is translation from Lakota Paha Sapa which refers to their dark appearance from a distance since they are covered by trees.</a:t>
            </a:r>
          </a:p>
          <a:p>
            <a:pPr>
              <a:spcBef>
                <a:spcPct val="0"/>
              </a:spcBef>
            </a:pPr>
            <a:r>
              <a:rPr lang="en-US" smtClean="0"/>
              <a:t>Custer State Park image retrieved 2/2/2012 from http://www.cityprofile.com/south-dakota/photos/12244-black-hills-custer-state-park.html</a:t>
            </a:r>
          </a:p>
          <a:p>
            <a:pPr>
              <a:spcBef>
                <a:spcPct val="0"/>
              </a:spcBef>
            </a:pPr>
            <a:r>
              <a:rPr lang="en-US" smtClean="0"/>
              <a:t>Black Hills (framed by trees) image retrieved 2/2/2012 from http://blackhillsportal.com/npps/story.cfm?id=2459</a:t>
            </a:r>
          </a:p>
          <a:p>
            <a:pPr>
              <a:spcBef>
                <a:spcPct val="0"/>
              </a:spcBef>
            </a:pPr>
            <a:r>
              <a:rPr lang="en-US" smtClean="0"/>
              <a:t>Deadwood (1890s) image retrieved 2/2/2012 from http://en.wikipedia.org/wiki/File:Deadwood_birdseye_circa_1890s.jpg</a:t>
            </a: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50F3A5-4DC0-4896-82AF-6D951BD6DFDC}"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Black Hills video retrieved 2/2/2012 from http://www.youtube.com/watch?v=qtljT_6yf-E using SaveVid</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F155A9-CF1C-47C3-B9EB-9C9BDBBE02D8}"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It was sculpted by the Danish-American Gutzon Borglum (born in the US to Mormon parents) and his son.</a:t>
            </a:r>
          </a:p>
          <a:p>
            <a:pPr>
              <a:spcBef>
                <a:spcPct val="0"/>
              </a:spcBef>
            </a:pPr>
            <a:r>
              <a:rPr lang="en-US" smtClean="0"/>
              <a:t>Carving image retrieved 2/2/2012 from http://www.brighthub.com/engineering/civil/articles/66778.aspx</a:t>
            </a:r>
          </a:p>
          <a:p>
            <a:pPr>
              <a:spcBef>
                <a:spcPct val="0"/>
              </a:spcBef>
            </a:pPr>
            <a:r>
              <a:rPr lang="en-US" smtClean="0"/>
              <a:t>Mount Rushmore images retrieved 2/2/2012 from http://www.nps.gov/moru/photosmultimedia/Mount-Rushmore-Now-Gallery.htm</a:t>
            </a: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902251-8000-4303-BAE2-9B604DE3D680}"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TRY TO RETRIEVE http://www.caravan.com/flv/usa-mount-rushmore_crazy-horse.flv NEED STREAMING VIDEO GRABBER</a:t>
            </a:r>
          </a:p>
          <a:p>
            <a:pPr>
              <a:spcBef>
                <a:spcPct val="0"/>
              </a:spcBef>
            </a:pPr>
            <a:r>
              <a:rPr lang="en-US" smtClean="0"/>
              <a:t>Face completed in 1998.</a:t>
            </a:r>
          </a:p>
          <a:p>
            <a:pPr>
              <a:spcBef>
                <a:spcPct val="0"/>
              </a:spcBef>
            </a:pPr>
            <a:r>
              <a:rPr lang="en-US" smtClean="0"/>
              <a:t>Head will be 87 feet tall, bigger than heads on Mount Rushmore which are 60 feet tall.</a:t>
            </a:r>
          </a:p>
          <a:p>
            <a:pPr>
              <a:spcBef>
                <a:spcPct val="0"/>
              </a:spcBef>
            </a:pPr>
            <a:r>
              <a:rPr lang="en-US" smtClean="0"/>
              <a:t>Custer’s camp in the Black Hills (1874) image retrieved 2/2/2012 from http://www.buffalosoldier.net/Part%203.htm</a:t>
            </a:r>
          </a:p>
          <a:p>
            <a:pPr>
              <a:spcBef>
                <a:spcPct val="0"/>
              </a:spcBef>
            </a:pPr>
            <a:r>
              <a:rPr lang="en-US" smtClean="0"/>
              <a:t>Crazy Horse Memorial with statue image retrieved 2/2/2012 from http://aworldtourism.com/2011/12/the-amazing-crazy-horse-memorial/</a:t>
            </a:r>
          </a:p>
          <a:p>
            <a:pPr>
              <a:spcBef>
                <a:spcPct val="0"/>
              </a:spcBef>
            </a:pPr>
            <a:r>
              <a:rPr lang="en-US" smtClean="0"/>
              <a:t>Face image retrieved 2/2/2012 from http://indiancountrytodaymedianetwork.com/2011/01/05/did-you-know-crazy-horse-memorial-63-years-in-the-making-2647</a:t>
            </a:r>
          </a:p>
          <a:p>
            <a:pPr>
              <a:spcBef>
                <a:spcPct val="0"/>
              </a:spcBef>
            </a:pPr>
            <a:r>
              <a:rPr lang="en-US" smtClean="0"/>
              <a:t>Sketch (no photographs ever taken) of Crazy Horse image retrieved 2/2/2012 from http://en.wikipedia.org/wiki/Crazy_Horse</a:t>
            </a:r>
          </a:p>
          <a:p>
            <a:pPr>
              <a:spcBef>
                <a:spcPct val="0"/>
              </a:spcBef>
            </a:pPr>
            <a:endParaRPr lang="en-US" smtClean="0"/>
          </a:p>
          <a:p>
            <a:pPr>
              <a:spcBef>
                <a:spcPct val="0"/>
              </a:spcBef>
            </a:pPr>
            <a:endParaRPr lang="en-US"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13D608-1F77-40E8-9EA4-7BF8B1F1ABE3}"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8C2F4D-2045-47D7-A376-91F8FED01364}" type="slidenum">
              <a:rPr lang="en-US">
                <a:cs typeface="Arial" charset="0"/>
              </a:rPr>
              <a:pPr fontAlgn="base">
                <a:spcBef>
                  <a:spcPct val="0"/>
                </a:spcBef>
                <a:spcAft>
                  <a:spcPct val="0"/>
                </a:spcAft>
              </a:pPr>
              <a:t>27</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North Dakota video retrieved 9/22/2013</a:t>
            </a:r>
            <a:r>
              <a:rPr lang="en-US" sz="1200" kern="1200" baseline="0" dirty="0" smtClean="0">
                <a:solidFill>
                  <a:schemeClr val="tx1"/>
                </a:solidFill>
                <a:latin typeface="+mn-lt"/>
                <a:ea typeface="+mn-ea"/>
                <a:cs typeface="+mn-cs"/>
              </a:rPr>
              <a:t> from </a:t>
            </a:r>
            <a:r>
              <a:rPr lang="en-US" sz="1200" u="sng" kern="1200" dirty="0" smtClean="0">
                <a:solidFill>
                  <a:schemeClr val="tx1"/>
                </a:solidFill>
                <a:latin typeface="+mn-lt"/>
                <a:ea typeface="+mn-ea"/>
                <a:cs typeface="+mn-cs"/>
                <a:hlinkClick r:id="rId3"/>
              </a:rPr>
              <a:t>http://www.youtube.com/watch?v=BQv_NrSg0Eo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3FC30C5-305B-49AD-862A-7AF558C6E68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CCE324-DE5B-4F1E-A022-CDECC1B9BD30}" type="slidenum">
              <a:rPr lang="en-US">
                <a:cs typeface="Arial" charset="0"/>
              </a:rPr>
              <a:pPr fontAlgn="base">
                <a:spcBef>
                  <a:spcPct val="0"/>
                </a:spcBef>
                <a:spcAft>
                  <a:spcPct val="0"/>
                </a:spcAft>
              </a:pPr>
              <a:t>29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Students should look for answers to the question about the Midwest’s two nicknames throughout the tour, the question is revisited in the summary at the end of the chapter in the textbook</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2052D8-61BB-42C7-BCCF-C7EB23995ABB}" type="slidenum">
              <a:rPr lang="en-US">
                <a:cs typeface="Arial" charset="0"/>
              </a:rPr>
              <a:pPr fontAlgn="base">
                <a:spcBef>
                  <a:spcPct val="0"/>
                </a:spcBef>
                <a:spcAft>
                  <a:spcPct val="0"/>
                </a:spcAft>
              </a:pPr>
              <a:t>3</a:t>
            </a:fld>
            <a:endParaRPr lang="en-US">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http://www.wordle.net/show/wrdl/4747463/Soo_Locks%2C_Michigan</a:t>
            </a:r>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007F95-F3B8-44A8-8B80-2F179B1FB3ED}" type="slidenum">
              <a:rPr lang="en-US">
                <a:cs typeface="Arial" charset="0"/>
              </a:rPr>
              <a:pPr fontAlgn="base">
                <a:spcBef>
                  <a:spcPct val="0"/>
                </a:spcBef>
                <a:spcAft>
                  <a:spcPct val="0"/>
                </a:spcAft>
              </a:pPr>
              <a:t>30</a:t>
            </a:fld>
            <a:endParaRPr lang="en-US">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Locks are closed January to March. No shipping on Great Lakes due to ice during that time. Locks are inspected and maintained then.</a:t>
            </a:r>
          </a:p>
          <a:p>
            <a:pPr>
              <a:spcBef>
                <a:spcPct val="0"/>
              </a:spcBef>
            </a:pPr>
            <a:r>
              <a:rPr lang="en-US" smtClean="0"/>
              <a:t>Brochure requested on 2/2/2012 from http://www.soolocks.com via email to sales@soolocks.com</a:t>
            </a:r>
          </a:p>
          <a:p>
            <a:pPr>
              <a:spcBef>
                <a:spcPct val="0"/>
              </a:spcBef>
            </a:pPr>
            <a:r>
              <a:rPr lang="en-US" smtClean="0"/>
              <a:t>Lock animated GIF retrieved 1/28/2012 from http://huron.lre.usace.army.mil/SOO/alock.html</a:t>
            </a:r>
          </a:p>
          <a:p>
            <a:pPr>
              <a:spcBef>
                <a:spcPct val="0"/>
              </a:spcBef>
            </a:pPr>
            <a:r>
              <a:rPr lang="en-US" smtClean="0"/>
              <a:t>Soo Locks from the air image retrieved 1/28/2012 from http://www.thecanadianencyclopedia.com/articles/sault-ste-marie</a:t>
            </a:r>
          </a:p>
          <a:p>
            <a:pPr>
              <a:spcBef>
                <a:spcPct val="0"/>
              </a:spcBef>
            </a:pPr>
            <a:r>
              <a:rPr lang="en-US" smtClean="0"/>
              <a:t>Soo Locks close-up image retrieved 1/28/2012 from http://www.superiortrails.com/soo-locks.html</a:t>
            </a:r>
          </a:p>
          <a:p>
            <a:pPr>
              <a:spcBef>
                <a:spcPct val="0"/>
              </a:spcBef>
            </a:pPr>
            <a:r>
              <a:rPr lang="en-US" smtClean="0"/>
              <a:t>Soo Locks with boat image retrieved 1/28/2012 from http://www.michigan.org/city/Default.aspx?city=G3527</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CA141E-7C63-45BC-9CF0-41A7AAD0C14A}"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Soo locks video retrieved 2/2/2012 from http://www.youtube.com/watch?v=ow9DDqj-Hio via Savevid</a:t>
            </a:r>
          </a:p>
          <a:p>
            <a:pPr>
              <a:spcBef>
                <a:spcPct val="0"/>
              </a:spcBef>
            </a:pPr>
            <a:endParaRPr lang="en-US" smtClean="0"/>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44F0EE-E5B3-4CCA-8358-CBE8FF3A51E0}" type="slidenum">
              <a:rPr lang="en-US">
                <a:cs typeface="Arial" charset="0"/>
              </a:rPr>
              <a:pPr fontAlgn="base">
                <a:spcBef>
                  <a:spcPct val="0"/>
                </a:spcBef>
                <a:spcAft>
                  <a:spcPct val="0"/>
                </a:spcAft>
              </a:pPr>
              <a:t>32</a:t>
            </a:fld>
            <a:endParaRPr lang="en-US">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http://www.wordle.net/show/wrdl/4747472/Ford%2C_Detroit%2C_Michigan</a:t>
            </a:r>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282BCF-A5D9-434F-A9E3-AA8BFE979CA2}" type="slidenum">
              <a:rPr lang="en-US">
                <a:cs typeface="Arial" charset="0"/>
              </a:rPr>
              <a:pPr fontAlgn="base">
                <a:spcBef>
                  <a:spcPct val="0"/>
                </a:spcBef>
                <a:spcAft>
                  <a:spcPct val="0"/>
                </a:spcAft>
              </a:pPr>
              <a:t>33</a:t>
            </a:fld>
            <a:endParaRPr lang="en-US">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Model T video retrieved 2/2/2012 from http://www.youtube.com/watch?v=qRuCLKFDpiE via Savevid</a:t>
            </a:r>
          </a:p>
          <a:p>
            <a:pPr>
              <a:spcBef>
                <a:spcPct val="0"/>
              </a:spcBef>
            </a:pPr>
            <a:r>
              <a:rPr lang="en-US" smtClean="0"/>
              <a:t>Ford assembly line image retrieved 2/3/2012 from http://www.autolife.umd.umich.edu/Labor/L_Overview/Ford_Assembly_Lines.htm</a:t>
            </a:r>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E7F270-3958-4305-886F-5B39248B3700}" type="slidenum">
              <a:rPr lang="en-US">
                <a:cs typeface="Arial" charset="0"/>
              </a:rPr>
              <a:pPr fontAlgn="base">
                <a:spcBef>
                  <a:spcPct val="0"/>
                </a:spcBef>
                <a:spcAft>
                  <a:spcPct val="0"/>
                </a:spcAft>
              </a:pPr>
              <a:t>34</a:t>
            </a:fld>
            <a:endParaRPr lang="en-US">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History of the Rouge video clip retrieved 2/21/2012 from http://www.youtube.com/watch?v=CohboThGO-o</a:t>
            </a:r>
          </a:p>
          <a:p>
            <a:pPr>
              <a:spcBef>
                <a:spcPct val="0"/>
              </a:spcBef>
            </a:pPr>
            <a:r>
              <a:rPr lang="en-US" smtClean="0"/>
              <a:t>Reinventing the Rouge video retrieved 2/21/2012 from http://www.youtube.com/watch?v=fax-JSIv8O4</a:t>
            </a:r>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522725-8A60-4436-A4B9-0A718D8FD83E}" type="slidenum">
              <a:rPr lang="en-US">
                <a:cs typeface="Arial" charset="0"/>
              </a:rPr>
              <a:pPr fontAlgn="base">
                <a:spcBef>
                  <a:spcPct val="0"/>
                </a:spcBef>
                <a:spcAft>
                  <a:spcPct val="0"/>
                </a:spcAft>
              </a:pPr>
              <a:t>35</a:t>
            </a:fld>
            <a:endParaRPr lang="en-US">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1905 De Dietrich image retrieved 2/3/2012 from http://www.anythingaboutcars.com/early-1900s-cars.html</a:t>
            </a:r>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EEBE8E-AAC0-4A85-9A40-FFC5BE4FC090}" type="slidenum">
              <a:rPr lang="en-US">
                <a:cs typeface="Arial" charset="0"/>
              </a:rPr>
              <a:pPr fontAlgn="base">
                <a:spcBef>
                  <a:spcPct val="0"/>
                </a:spcBef>
                <a:spcAft>
                  <a:spcPct val="0"/>
                </a:spcAft>
              </a:pPr>
              <a:t>36</a:t>
            </a:fld>
            <a:endParaRPr lang="en-US">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C1AF19-886D-46E4-B37E-D899B237E80D}" type="slidenum">
              <a:rPr lang="en-US">
                <a:cs typeface="Arial" charset="0"/>
              </a:rPr>
              <a:pPr fontAlgn="base">
                <a:spcBef>
                  <a:spcPct val="0"/>
                </a:spcBef>
                <a:spcAft>
                  <a:spcPct val="0"/>
                </a:spcAft>
              </a:pPr>
              <a:t>37</a:t>
            </a:fld>
            <a:endParaRPr lang="en-US">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BB5D84-ABB6-4A58-9F45-AE229A3A9484}" type="slidenum">
              <a:rPr lang="en-US">
                <a:cs typeface="Arial" charset="0"/>
              </a:rPr>
              <a:pPr fontAlgn="base">
                <a:spcBef>
                  <a:spcPct val="0"/>
                </a:spcBef>
                <a:spcAft>
                  <a:spcPct val="0"/>
                </a:spcAft>
              </a:pPr>
              <a:t>38</a:t>
            </a:fld>
            <a:endParaRPr lang="en-US">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Ohio video retrieved</a:t>
            </a:r>
            <a:r>
              <a:rPr lang="en-US" sz="1200" kern="1200" baseline="0" dirty="0" smtClean="0">
                <a:solidFill>
                  <a:schemeClr val="tx1"/>
                </a:solidFill>
                <a:latin typeface="+mn-lt"/>
                <a:ea typeface="+mn-ea"/>
                <a:cs typeface="+mn-cs"/>
              </a:rPr>
              <a:t> 9/22/2013 from </a:t>
            </a:r>
            <a:r>
              <a:rPr lang="en-US" sz="1200" u="sng" kern="1200" dirty="0" smtClean="0">
                <a:solidFill>
                  <a:schemeClr val="tx1"/>
                </a:solidFill>
                <a:latin typeface="+mn-lt"/>
                <a:ea typeface="+mn-ea"/>
                <a:cs typeface="+mn-cs"/>
                <a:hlinkClick r:id="rId3"/>
              </a:rPr>
              <a:t>http://www.youtube.com/watch?v=j2int_Nuw_o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Cleveland video retrieved</a:t>
            </a:r>
            <a:r>
              <a:rPr lang="en-US" sz="1200" kern="1200" baseline="0" dirty="0" smtClean="0">
                <a:solidFill>
                  <a:schemeClr val="tx1"/>
                </a:solidFill>
                <a:latin typeface="+mn-lt"/>
                <a:ea typeface="+mn-ea"/>
                <a:cs typeface="+mn-cs"/>
              </a:rPr>
              <a:t> 9/22/2013 from </a:t>
            </a:r>
            <a:r>
              <a:rPr lang="en-US" sz="1200" u="sng" kern="1200" dirty="0" smtClean="0">
                <a:solidFill>
                  <a:schemeClr val="tx1"/>
                </a:solidFill>
                <a:latin typeface="+mn-lt"/>
                <a:ea typeface="+mn-ea"/>
                <a:cs typeface="+mn-cs"/>
                <a:hlinkClick r:id="rId4"/>
              </a:rPr>
              <a:t>http://www.youtube.com/watch?v=YeDTpvPBVhg</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3FC30C5-305B-49AD-862A-7AF558C6E687}"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12CE1A-3D24-46E3-AD7B-90C370CD1535}"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68E0BE-97D1-4CBE-8319-B1ADFC776B6B}" type="slidenum">
              <a:rPr lang="en-US">
                <a:cs typeface="Arial" charset="0"/>
              </a:rPr>
              <a:pPr fontAlgn="base">
                <a:spcBef>
                  <a:spcPct val="0"/>
                </a:spcBef>
                <a:spcAft>
                  <a:spcPct val="0"/>
                </a:spcAft>
              </a:pPr>
              <a:t>40</a:t>
            </a:fld>
            <a:endParaRPr lang="en-US">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Indiana video</a:t>
            </a:r>
            <a:r>
              <a:rPr lang="en-US" sz="1200" kern="1200" baseline="0" dirty="0" smtClean="0">
                <a:solidFill>
                  <a:schemeClr val="tx1"/>
                </a:solidFill>
                <a:latin typeface="+mn-lt"/>
                <a:ea typeface="+mn-ea"/>
                <a:cs typeface="+mn-cs"/>
              </a:rPr>
              <a:t> retrieved 9/22/2013 from </a:t>
            </a:r>
            <a:r>
              <a:rPr lang="en-US" sz="1200" u="sng" kern="1200" dirty="0" smtClean="0">
                <a:solidFill>
                  <a:schemeClr val="tx1"/>
                </a:solidFill>
                <a:latin typeface="+mn-lt"/>
                <a:ea typeface="+mn-ea"/>
                <a:cs typeface="+mn-cs"/>
                <a:hlinkClick r:id="rId3"/>
              </a:rPr>
              <a:t>http://www.youtube.com/watch?v=DkMgvdHQ4WU</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3FC30C5-305B-49AD-862A-7AF558C6E687}"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CAE34-0264-4DA3-BAF0-35D581CDF52E}" type="slidenum">
              <a:rPr lang="en-US">
                <a:cs typeface="Arial" charset="0"/>
              </a:rPr>
              <a:pPr fontAlgn="base">
                <a:spcBef>
                  <a:spcPct val="0"/>
                </a:spcBef>
                <a:spcAft>
                  <a:spcPct val="0"/>
                </a:spcAft>
              </a:pPr>
              <a:t>42</a:t>
            </a:fld>
            <a:endParaRPr lang="en-US">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http://www.wordle.net/show/wrdl/4747480/O%27Hare%2C_Chicago%2C_Illinois</a:t>
            </a:r>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7A382E-5694-49EB-B65A-781C7F14A2BE}" type="slidenum">
              <a:rPr lang="en-US">
                <a:cs typeface="Arial" charset="0"/>
              </a:rPr>
              <a:pPr fontAlgn="base">
                <a:spcBef>
                  <a:spcPct val="0"/>
                </a:spcBef>
                <a:spcAft>
                  <a:spcPct val="0"/>
                </a:spcAft>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United Airlines USA route map showing Chicago hub</a:t>
            </a:r>
          </a:p>
          <a:p>
            <a:pPr>
              <a:spcBef>
                <a:spcPct val="0"/>
              </a:spcBef>
            </a:pPr>
            <a:r>
              <a:rPr lang="en-US" smtClean="0"/>
              <a:t>Airplane image retrieved 2/3/2012 from http://www.free-vectorart.com/airplane-clip-art-free/</a:t>
            </a:r>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9D064F-1090-4FA9-A8C8-1FA6FA0393C4}" type="slidenum">
              <a:rPr lang="en-US">
                <a:cs typeface="Arial" charset="0"/>
              </a:rPr>
              <a:pPr fontAlgn="base">
                <a:spcBef>
                  <a:spcPct val="0"/>
                </a:spcBef>
                <a:spcAft>
                  <a:spcPct val="0"/>
                </a:spcAft>
              </a:pPr>
              <a:t>44</a:t>
            </a:fld>
            <a:endParaRPr lang="en-US">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O’Hare video retrieved 2/23/2012 from http://www.youtube.com/watch?v=Pd9flg7dmPM</a:t>
            </a:r>
          </a:p>
          <a:p>
            <a:pPr>
              <a:spcBef>
                <a:spcPct val="0"/>
              </a:spcBef>
            </a:pPr>
            <a:r>
              <a:rPr lang="en-US" smtClean="0"/>
              <a:t>Map retrieved 2/3/2012 from http://www.chicagotraveler.com/chicago-ohare-airport-map.htm</a:t>
            </a:r>
          </a:p>
          <a:p>
            <a:pPr>
              <a:spcBef>
                <a:spcPct val="0"/>
              </a:spcBef>
            </a:pPr>
            <a:r>
              <a:rPr lang="en-US" smtClean="0"/>
              <a:t>Aerial image retrieved 2/3/2012 from http://www.visitingdc.com/airports/ohare-airport-code.asp</a:t>
            </a:r>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D811BE-7057-498F-AF08-5FE80D436B92}" type="slidenum">
              <a:rPr lang="en-US">
                <a:cs typeface="Arial" charset="0"/>
              </a:rPr>
              <a:pPr fontAlgn="base">
                <a:spcBef>
                  <a:spcPct val="0"/>
                </a:spcBef>
                <a:spcAft>
                  <a:spcPct val="0"/>
                </a:spcAft>
              </a:pPr>
              <a:t>45</a:t>
            </a:fld>
            <a:endParaRPr lang="en-US">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O’Hare (1963) image retrieved 2/3/2012 from http://www.windycitystockphotos.com/vintage.html</a:t>
            </a:r>
          </a:p>
          <a:p>
            <a:pPr>
              <a:spcBef>
                <a:spcPct val="0"/>
              </a:spcBef>
            </a:pPr>
            <a:r>
              <a:rPr lang="en-US" smtClean="0"/>
              <a:t>Douglas C-54 airplane image retrieved 2/3/2012 from http://en.wikipedia.org/wiki/C-54_Skymaster</a:t>
            </a:r>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5B041E-41FD-4E6A-90C2-15EC9EA93E64}" type="slidenum">
              <a:rPr lang="en-US">
                <a:cs typeface="Arial" charset="0"/>
              </a:rPr>
              <a:pPr fontAlgn="base">
                <a:spcBef>
                  <a:spcPct val="0"/>
                </a:spcBef>
                <a:spcAft>
                  <a:spcPct val="0"/>
                </a:spcAft>
              </a:pPr>
              <a:t>46</a:t>
            </a:fld>
            <a:endParaRPr lang="en-US">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http://www.wordle.net/show/wrdl/4747491/Wrigley_Field%2C_Chicago%2C_Illinois</a:t>
            </a: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5013B2-251B-4FDB-A1ED-C9EA3FCC64CF}" type="slidenum">
              <a:rPr lang="en-US">
                <a:cs typeface="Arial" charset="0"/>
              </a:rPr>
              <a:pPr fontAlgn="base">
                <a:spcBef>
                  <a:spcPct val="0"/>
                </a:spcBef>
                <a:spcAft>
                  <a:spcPct val="0"/>
                </a:spcAft>
              </a:pPr>
              <a:t>47</a:t>
            </a:fld>
            <a:endParaRPr lang="en-US">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B37E8B-7332-416A-8723-26BD9C383732}" type="slidenum">
              <a:rPr lang="en-US">
                <a:cs typeface="Arial" charset="0"/>
              </a:rPr>
              <a:pPr fontAlgn="base">
                <a:spcBef>
                  <a:spcPct val="0"/>
                </a:spcBef>
                <a:spcAft>
                  <a:spcPct val="0"/>
                </a:spcAft>
              </a:pPr>
              <a:t>48</a:t>
            </a:fld>
            <a:endParaRPr lang="en-US">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Called Shot (GSL) video retrieved 2/23/2012 from http://www.youtube.com/watch?v=IT3_ff5nqkI</a:t>
            </a:r>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9D188C-4B01-417D-8487-C527E3E69A4B}" type="slidenum">
              <a:rPr lang="en-US">
                <a:cs typeface="Arial" charset="0"/>
              </a:rPr>
              <a:pPr fontAlgn="base">
                <a:spcBef>
                  <a:spcPct val="0"/>
                </a:spcBef>
                <a:spcAft>
                  <a:spcPct val="0"/>
                </a:spcAft>
              </a:pPr>
              <a:t>49</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first stop?</a:t>
            </a:r>
          </a:p>
          <a:p>
            <a:pPr>
              <a:spcBef>
                <a:spcPct val="0"/>
              </a:spcBef>
            </a:pPr>
            <a:r>
              <a:rPr lang="en-US" smtClean="0"/>
              <a:t>http://www.wordle.net/show/wrdl/4747385/Gateway_Arch%2C_St_Louis%2C_Missouri</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617B24-B673-4607-BDFB-91399C5D5DDC}" type="slidenum">
              <a:rPr lang="en-US">
                <a:cs typeface="Arial" charset="0"/>
              </a:rPr>
              <a:pPr fontAlgn="base">
                <a:spcBef>
                  <a:spcPct val="0"/>
                </a:spcBef>
                <a:spcAft>
                  <a:spcPct val="0"/>
                </a:spcAft>
              </a:pPr>
              <a:t>5</a:t>
            </a:fld>
            <a:endParaRPr lang="en-US">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Edward Meeker singing Take Me Out To The Ballgame (1908) video retrieved 2/23/2012 from http://www.youtube.com/watch?v=q4-gsdLSSQ0</a:t>
            </a:r>
          </a:p>
          <a:p>
            <a:pPr>
              <a:spcBef>
                <a:spcPct val="0"/>
              </a:spcBef>
            </a:pPr>
            <a:r>
              <a:rPr lang="en-US" smtClean="0"/>
              <a:t>Harry Caray singing Take Me Out To The Ballgame (at Wrigley Field) video retrieved 2/23/2012 from http://www.youtube.com/watch?v=OBvKBvhTbxE</a:t>
            </a:r>
          </a:p>
          <a:p>
            <a:pPr>
              <a:spcBef>
                <a:spcPct val="0"/>
              </a:spcBef>
            </a:pPr>
            <a:r>
              <a:rPr lang="en-US" smtClean="0"/>
              <a:t>Some info retrieved 2/23/2012 from http://lcweb2.loc.gov/diglib/ihas/loc.natlib.ihas.200153239/default.html</a:t>
            </a:r>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AAF4C9-EB0B-4BDF-AD47-4F63E1A34D4A}" type="slidenum">
              <a:rPr lang="en-US">
                <a:cs typeface="Arial" charset="0"/>
              </a:rPr>
              <a:pPr fontAlgn="base">
                <a:spcBef>
                  <a:spcPct val="0"/>
                </a:spcBef>
                <a:spcAft>
                  <a:spcPct val="0"/>
                </a:spcAft>
              </a:pPr>
              <a:t>50</a:t>
            </a:fld>
            <a:endParaRPr lang="en-US">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02D360-06D1-4EAA-87AA-88C2777EA766}" type="slidenum">
              <a:rPr lang="en-US">
                <a:cs typeface="Arial" charset="0"/>
              </a:rPr>
              <a:pPr fontAlgn="base">
                <a:spcBef>
                  <a:spcPct val="0"/>
                </a:spcBef>
                <a:spcAft>
                  <a:spcPct val="0"/>
                </a:spcAft>
              </a:pPr>
              <a:t>51</a:t>
            </a:fld>
            <a:endParaRPr lang="en-US">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Wisconsin </a:t>
            </a:r>
            <a:r>
              <a:rPr lang="en-US" dirty="0" err="1" smtClean="0"/>
              <a:t>Dairyland</a:t>
            </a:r>
            <a:r>
              <a:rPr lang="en-US" baseline="0" dirty="0" smtClean="0"/>
              <a:t> video retrieved 9/22/2013 from http://www.youtube.com/watch?v=XNupYSyUiIw </a:t>
            </a:r>
            <a:endParaRPr lang="en-US" dirty="0"/>
          </a:p>
        </p:txBody>
      </p:sp>
      <p:sp>
        <p:nvSpPr>
          <p:cNvPr id="4" name="Slide Number Placeholder 3"/>
          <p:cNvSpPr>
            <a:spLocks noGrp="1"/>
          </p:cNvSpPr>
          <p:nvPr>
            <p:ph type="sldNum" sz="quarter" idx="10"/>
          </p:nvPr>
        </p:nvSpPr>
        <p:spPr/>
        <p:txBody>
          <a:bodyPr/>
          <a:lstStyle/>
          <a:p>
            <a:pPr>
              <a:defRPr/>
            </a:pPr>
            <a:fld id="{93FC30C5-305B-49AD-862A-7AF558C6E687}"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CC57B7-545B-4502-B43B-E3E315F1F35F}" type="slidenum">
              <a:rPr lang="en-US">
                <a:cs typeface="Arial" charset="0"/>
              </a:rPr>
              <a:pPr fontAlgn="base">
                <a:spcBef>
                  <a:spcPct val="0"/>
                </a:spcBef>
                <a:spcAft>
                  <a:spcPct val="0"/>
                </a:spcAft>
              </a:pPr>
              <a:t>53</a:t>
            </a:fld>
            <a:endParaRPr lang="en-US">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http://www.wordle.net/show/wrdl/4747515/Mall_of_America%2C_Minnesota</a:t>
            </a:r>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DBCB6F-4CBE-426C-95D5-DF1199FA8575}" type="slidenum">
              <a:rPr lang="en-US">
                <a:cs typeface="Arial" charset="0"/>
              </a:rPr>
              <a:pPr fontAlgn="base">
                <a:spcBef>
                  <a:spcPct val="0"/>
                </a:spcBef>
                <a:spcAft>
                  <a:spcPct val="0"/>
                </a:spcAft>
              </a:pPr>
              <a:t>54</a:t>
            </a:fld>
            <a:endParaRPr lang="en-US">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Mall maps requested on 1/27/2012 via online form at www.mallofamerica.com</a:t>
            </a:r>
          </a:p>
          <a:p>
            <a:pPr>
              <a:spcBef>
                <a:spcPct val="0"/>
              </a:spcBef>
            </a:pPr>
            <a:r>
              <a:rPr lang="en-US" smtClean="0"/>
              <a:t>Home plate and chair images retrieved 2/24/2012 from http://en.wikipedia.org/wiki/Mall_of_america</a:t>
            </a: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5D0C8F-94D0-4496-A17B-55EE18957BCA}" type="slidenum">
              <a:rPr lang="en-US">
                <a:cs typeface="Arial" charset="0"/>
              </a:rPr>
              <a:pPr fontAlgn="base">
                <a:spcBef>
                  <a:spcPct val="0"/>
                </a:spcBef>
                <a:spcAft>
                  <a:spcPct val="0"/>
                </a:spcAft>
              </a:pPr>
              <a:t>55</a:t>
            </a:fld>
            <a:endParaRPr lang="en-US">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Video tour retrieved 2/24/2012 from http://www.youtube.com/watch?v=xSJwmpeatP8&amp;list=UUM31kmbXJnO8xKPue2_Ebcg&amp;index=35&amp;feature=plcp</a:t>
            </a:r>
          </a:p>
          <a:p>
            <a:pPr>
              <a:spcBef>
                <a:spcPct val="0"/>
              </a:spcBef>
            </a:pPr>
            <a:r>
              <a:rPr lang="en-US" smtClean="0"/>
              <a:t>Facts retrieved 2/24/2012 from http://www.mallofamerica.com/about/moa/facts</a:t>
            </a:r>
          </a:p>
          <a:p>
            <a:pPr>
              <a:spcBef>
                <a:spcPct val="0"/>
              </a:spcBef>
            </a:pPr>
            <a:r>
              <a:rPr lang="en-US" smtClean="0"/>
              <a:t>MoA image retrieved 2/24/2012 from http://www.mallofamerica.com/about/pressroom/gallery</a:t>
            </a:r>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61F403-755E-497C-9971-89E58AA3895A}" type="slidenum">
              <a:rPr lang="en-US">
                <a:cs typeface="Arial" charset="0"/>
              </a:rPr>
              <a:pPr fontAlgn="base">
                <a:spcBef>
                  <a:spcPct val="0"/>
                </a:spcBef>
                <a:spcAft>
                  <a:spcPct val="0"/>
                </a:spcAft>
              </a:pPr>
              <a:t>56</a:t>
            </a:fld>
            <a:endParaRPr lang="en-US">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Facts retrieved 2/24/2012 from http://www.mallofamerica.com/about/moa/facts</a:t>
            </a: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C9F6C0-984D-474F-B3E5-1A40D2EAEE2A}" type="slidenum">
              <a:rPr lang="en-US">
                <a:cs typeface="Arial" charset="0"/>
              </a:rPr>
              <a:pPr fontAlgn="base">
                <a:spcBef>
                  <a:spcPct val="0"/>
                </a:spcBef>
                <a:spcAft>
                  <a:spcPct val="0"/>
                </a:spcAft>
              </a:pPr>
              <a:t>57</a:t>
            </a:fld>
            <a:endParaRPr lang="en-US">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0F9B14-2B81-46C2-A15F-111C9A359D0C}" type="slidenum">
              <a:rPr lang="en-US">
                <a:cs typeface="Arial" charset="0"/>
              </a:rPr>
              <a:pPr fontAlgn="base">
                <a:spcBef>
                  <a:spcPct val="0"/>
                </a:spcBef>
                <a:spcAft>
                  <a:spcPct val="0"/>
                </a:spcAft>
              </a:pPr>
              <a:t>58</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Our City lithograph (c. 1850) image retrieved on 1/28/2012 from http://www.artesmagazine.com/2011/02/the-american-frontier-native-american-identity-and-western-expansionism-through-artists-eyes/</a:t>
            </a:r>
          </a:p>
          <a:p>
            <a:pPr>
              <a:spcBef>
                <a:spcPct val="0"/>
              </a:spcBef>
            </a:pPr>
            <a:r>
              <a:rPr lang="en-US" smtClean="0"/>
              <a:t>Across the Continent (Currier &amp; Ives, 1868) image retrieved on 1/28/2012 from http://digitaldocsinabox.org/images/WestwardExpansion/WestwardExpansion.html</a:t>
            </a:r>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C8020B-D80B-4145-859D-100CA103C104}"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Gateway arch tram diagram retrieved on 1/28/2012 from http://www.nps.gov/history/history/online_books/jeff/adhi2-4b.htm</a:t>
            </a:r>
          </a:p>
          <a:p>
            <a:pPr>
              <a:spcBef>
                <a:spcPct val="0"/>
              </a:spcBef>
            </a:pPr>
            <a:r>
              <a:rPr lang="en-US" smtClean="0"/>
              <a:t>Observation deck image retrieved on 1/28/2012 from http://en.wikipedia.org/wiki/File:JNEM_Observation_deck.jpg</a:t>
            </a:r>
          </a:p>
          <a:p>
            <a:pPr>
              <a:spcBef>
                <a:spcPct val="0"/>
              </a:spcBef>
            </a:pPr>
            <a:r>
              <a:rPr lang="en-US" smtClean="0"/>
              <a:t>Tram interior image retrieved on 1/28/2012 from http://en.wikipedia.org/wiki/File:Gateway_Arch_tram_car.JPG</a:t>
            </a:r>
          </a:p>
          <a:p>
            <a:pPr>
              <a:spcBef>
                <a:spcPct val="0"/>
              </a:spcBef>
            </a:pPr>
            <a:r>
              <a:rPr lang="en-US" smtClean="0"/>
              <a:t>Gateway Arch image retrieved on 1/28/2012 from http://en.wikipedia.org/wiki/File:St_Louis_Gateway_Arch.jpg</a:t>
            </a:r>
          </a:p>
          <a:p>
            <a:pPr>
              <a:spcBef>
                <a:spcPct val="0"/>
              </a:spcBef>
            </a:pPr>
            <a:r>
              <a:rPr lang="en-US" smtClean="0"/>
              <a:t>Tram video retrieved on 1/28/2012 from http://www.youtube.com/watch?v=v_vdyzxgRb4 using SaveVid</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3AEB0-DABF-4DE4-931A-481B6FDD62C8}"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DA1A59-CC32-470C-82AA-615C9408FD8E}"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wordle has all the words we will read in the textbook about the stop. The words that are bigger are in the reading more times, the smallest words are only in the reading once.</a:t>
            </a:r>
          </a:p>
          <a:p>
            <a:pPr>
              <a:spcBef>
                <a:spcPct val="0"/>
              </a:spcBef>
            </a:pPr>
            <a:r>
              <a:rPr lang="en-US" smtClean="0"/>
              <a:t>What do you think we will learn about at our next stop?</a:t>
            </a:r>
          </a:p>
          <a:p>
            <a:pPr>
              <a:spcBef>
                <a:spcPct val="0"/>
              </a:spcBef>
            </a:pPr>
            <a:r>
              <a:rPr lang="en-US" smtClean="0"/>
              <a:t>http://www.wordle.net/show/wrdl/4747401/Farms%2C_Iowa</a:t>
            </a:r>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46C22E-1C4E-4F3E-B01B-9542793496D3}"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E924EAE-1528-4F16-B2A3-553782E9DA6B}" type="datetimeFigureOut">
              <a:rPr lang="en-US"/>
              <a:pPr>
                <a:defRPr/>
              </a:pPr>
              <a:t>9/23/2013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536A91-E5C6-4B14-8042-437E121FDAA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7E8A3-9B6C-4682-A762-B9D595AABC8C}" type="datetimeFigureOut">
              <a:rPr lang="en-US"/>
              <a:pPr>
                <a:defRPr/>
              </a:pPr>
              <a:t>9/23/2013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78C3CC-77AE-450E-907C-CF53D83F2F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DDD63D-B3F3-4A55-A88C-003FA1676796}" type="datetimeFigureOut">
              <a:rPr lang="en-US"/>
              <a:pPr>
                <a:defRPr/>
              </a:pPr>
              <a:t>9/23/2013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6DC826-ECE8-4DD9-AF4E-F575ED6FBE1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E4CEF3-0DE6-4F43-A495-BE383B010C9D}" type="datetimeFigureOut">
              <a:rPr lang="en-US"/>
              <a:pPr>
                <a:defRPr/>
              </a:pPr>
              <a:t>9/23/2013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8F5137-7695-4CDB-A878-CFD2162D218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F146C1-EF9A-425A-BF6D-F4185D2C6D2E}" type="datetimeFigureOut">
              <a:rPr lang="en-US"/>
              <a:pPr>
                <a:defRPr/>
              </a:pPr>
              <a:t>9/23/2013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E43CA5-AAE7-4FA5-B779-1DE48D8D7F4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8057FE-2613-44EC-988E-D6363555C5A2}" type="datetimeFigureOut">
              <a:rPr lang="en-US"/>
              <a:pPr>
                <a:defRPr/>
              </a:pPr>
              <a:t>9/23/2013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CF7829-26D6-4EEE-B142-1D4A4C40EBB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ABC6170-B4FE-4946-8C9C-4B9BD9B6A15B}" type="datetimeFigureOut">
              <a:rPr lang="en-US"/>
              <a:pPr>
                <a:defRPr/>
              </a:pPr>
              <a:t>9/23/2013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3AFFFED-6002-4DA4-B667-9EAA6E4CFE2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5DEED1C-6D70-42FA-9B8A-11A2EF9B4472}" type="datetimeFigureOut">
              <a:rPr lang="en-US"/>
              <a:pPr>
                <a:defRPr/>
              </a:pPr>
              <a:t>9/23/2013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443094-B299-4268-80C5-B3C93A57D45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F04754-DB91-4054-A9E2-331D654917E4}" type="datetimeFigureOut">
              <a:rPr lang="en-US"/>
              <a:pPr>
                <a:defRPr/>
              </a:pPr>
              <a:t>9/23/2013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4443CC9-1B54-4235-9AA7-B1D3B437188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CD6B96-0851-47C8-8B77-4BA68E4339ED}" type="datetimeFigureOut">
              <a:rPr lang="en-US"/>
              <a:pPr>
                <a:defRPr/>
              </a:pPr>
              <a:t>9/23/2013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744F00-C65D-4F68-8846-0850F36589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329F30-6D79-4F14-97F3-256E4E93FB71}" type="datetimeFigureOut">
              <a:rPr lang="en-US"/>
              <a:pPr>
                <a:defRPr/>
              </a:pPr>
              <a:t>9/23/2013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BBDFAF-5EAE-47FB-BCFA-9096B85E8FA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25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9E0BC02-612D-4732-B5EE-ECAE1AE94903}" type="datetimeFigureOut">
              <a:rPr lang="en-US"/>
              <a:pPr>
                <a:defRPr/>
              </a:pPr>
              <a:t>9/23/2013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DEC4D2D-1605-4423-BBB3-E2086A0F08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entury Gothic" pitchFamily="34" charset="0"/>
        </a:defRPr>
      </a:lvl2pPr>
      <a:lvl3pPr algn="ctr" rtl="0" fontAlgn="base">
        <a:spcBef>
          <a:spcPct val="0"/>
        </a:spcBef>
        <a:spcAft>
          <a:spcPct val="0"/>
        </a:spcAft>
        <a:defRPr sz="4400">
          <a:solidFill>
            <a:schemeClr val="tx1"/>
          </a:solidFill>
          <a:latin typeface="Century Gothic" pitchFamily="34" charset="0"/>
        </a:defRPr>
      </a:lvl3pPr>
      <a:lvl4pPr algn="ctr" rtl="0" fontAlgn="base">
        <a:spcBef>
          <a:spcPct val="0"/>
        </a:spcBef>
        <a:spcAft>
          <a:spcPct val="0"/>
        </a:spcAft>
        <a:defRPr sz="4400">
          <a:solidFill>
            <a:schemeClr val="tx1"/>
          </a:solidFill>
          <a:latin typeface="Century Gothic" pitchFamily="34" charset="0"/>
        </a:defRPr>
      </a:lvl4pPr>
      <a:lvl5pPr algn="ctr" rtl="0" fontAlgn="base">
        <a:spcBef>
          <a:spcPct val="0"/>
        </a:spcBef>
        <a:spcAft>
          <a:spcPct val="0"/>
        </a:spcAft>
        <a:defRPr sz="4400">
          <a:solidFill>
            <a:schemeClr val="tx1"/>
          </a:solidFill>
          <a:latin typeface="Century Gothic" pitchFamily="34" charset="0"/>
        </a:defRPr>
      </a:lvl5pPr>
      <a:lvl6pPr marL="457200" algn="ctr" rtl="0" fontAlgn="base">
        <a:spcBef>
          <a:spcPct val="0"/>
        </a:spcBef>
        <a:spcAft>
          <a:spcPct val="0"/>
        </a:spcAft>
        <a:defRPr sz="4400">
          <a:solidFill>
            <a:schemeClr val="tx1"/>
          </a:solidFill>
          <a:latin typeface="Century Gothic" pitchFamily="34" charset="0"/>
        </a:defRPr>
      </a:lvl6pPr>
      <a:lvl7pPr marL="914400" algn="ctr" rtl="0" fontAlgn="base">
        <a:spcBef>
          <a:spcPct val="0"/>
        </a:spcBef>
        <a:spcAft>
          <a:spcPct val="0"/>
        </a:spcAft>
        <a:defRPr sz="4400">
          <a:solidFill>
            <a:schemeClr val="tx1"/>
          </a:solidFill>
          <a:latin typeface="Century Gothic" pitchFamily="34" charset="0"/>
        </a:defRPr>
      </a:lvl7pPr>
      <a:lvl8pPr marL="1371600" algn="ctr" rtl="0" fontAlgn="base">
        <a:spcBef>
          <a:spcPct val="0"/>
        </a:spcBef>
        <a:spcAft>
          <a:spcPct val="0"/>
        </a:spcAft>
        <a:defRPr sz="4400">
          <a:solidFill>
            <a:schemeClr val="tx1"/>
          </a:solidFill>
          <a:latin typeface="Century Gothic" pitchFamily="34" charset="0"/>
        </a:defRPr>
      </a:lvl8pPr>
      <a:lvl9pPr marL="1828800" algn="ctr" rtl="0" fontAlgn="base">
        <a:spcBef>
          <a:spcPct val="0"/>
        </a:spcBef>
        <a:spcAft>
          <a:spcPct val="0"/>
        </a:spcAft>
        <a:defRPr sz="4400">
          <a:solidFill>
            <a:schemeClr val="tx1"/>
          </a:solidFill>
          <a:latin typeface="Century Gothic"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oleObject" Target="../embeddings/Microsoft_Office_Excel_97-2003_Worksheet1.xls"/></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video" Target="file:///E:\US%20Regions%20Tour\3%20midwest\region%20tour%20powerpoint\different_uses_corn.wmv" TargetMode="External"/><Relationship Id="rId1" Type="http://schemas.openxmlformats.org/officeDocument/2006/relationships/video" Target="file:///E:\US%20Regions%20Tour\3%20midwest\region%20tour%20powerpoint\physical_differences_corn.wmv" TargetMode="Externa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4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cattle%20drive%201933.wmv" TargetMode="Externa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cowboy%20pic%20slideshow.wmv" TargetMode="External"/><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4.xml"/><Relationship Id="rId7" Type="http://schemas.openxmlformats.org/officeDocument/2006/relationships/image" Target="../media/image53.jpeg"/><Relationship Id="rId2" Type="http://schemas.openxmlformats.org/officeDocument/2006/relationships/audio" Target="file:///E:\US%20Regions%20Tour\3%20midwest\region%20tour%20powerpoint\Home%20on%20the%20Range_vocal.mp3" TargetMode="External"/><Relationship Id="rId1" Type="http://schemas.openxmlformats.org/officeDocument/2006/relationships/audio" Target="file:///E:\US%20Regions%20Tour\3%20midwest\region%20tour%20powerpoint\Home%20on%20the%20Range_instrumental.mp3" TargetMode="Externa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8.xml"/><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Nebraska.wmv" TargetMode="External"/><Relationship Id="rId5" Type="http://schemas.openxmlformats.org/officeDocument/2006/relationships/image" Target="../media/image60.png"/><Relationship Id="rId4" Type="http://schemas.openxmlformats.org/officeDocument/2006/relationships/image" Target="../media/image59.wmf"/></Relationships>
</file>

<file path=ppt/slides/_rels/slide2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6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upload.wikimedia.org/wikipedia/commons/0/05/Deadwood_birdseye_circa_1890s.jp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black%20hills.wmv" TargetMode="Externa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upload.wikimedia.org/wikipedia/en/c/c0/Crazy_Horse_sketch.jpg"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North%20Dakota.wmv" TargetMode="External"/><Relationship Id="rId5" Type="http://schemas.openxmlformats.org/officeDocument/2006/relationships/image" Target="../media/image79.png"/><Relationship Id="rId4" Type="http://schemas.openxmlformats.org/officeDocument/2006/relationships/image" Target="../media/image59.wmf"/></Relationships>
</file>

<file path=ppt/slides/_rels/slide2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wmf"/><Relationship Id="rId18" Type="http://schemas.openxmlformats.org/officeDocument/2006/relationships/image" Target="../media/image17.wmf"/><Relationship Id="rId3" Type="http://schemas.openxmlformats.org/officeDocument/2006/relationships/notesSlide" Target="../notesSlides/notesSlide3.xml"/><Relationship Id="rId7" Type="http://schemas.openxmlformats.org/officeDocument/2006/relationships/image" Target="../media/image6.wmf"/><Relationship Id="rId12" Type="http://schemas.openxmlformats.org/officeDocument/2006/relationships/image" Target="../media/image11.wmf"/><Relationship Id="rId17" Type="http://schemas.openxmlformats.org/officeDocument/2006/relationships/image" Target="../media/image16.wmf"/><Relationship Id="rId2" Type="http://schemas.openxmlformats.org/officeDocument/2006/relationships/slideLayout" Target="../slideLayouts/slideLayout4.xml"/><Relationship Id="rId16" Type="http://schemas.openxmlformats.org/officeDocument/2006/relationships/image" Target="../media/image15.wmf"/><Relationship Id="rId1" Type="http://schemas.openxmlformats.org/officeDocument/2006/relationships/audio" Target="file:///E:\US%20Regions%20Tour\3%20midwest\region%20tour%20powerpoint\crop%20duster.WAV" TargetMode="External"/><Relationship Id="rId6" Type="http://schemas.openxmlformats.org/officeDocument/2006/relationships/image" Target="../media/image5.jpeg"/><Relationship Id="rId11" Type="http://schemas.openxmlformats.org/officeDocument/2006/relationships/image" Target="../media/image10.wmf"/><Relationship Id="rId5" Type="http://schemas.openxmlformats.org/officeDocument/2006/relationships/image" Target="../media/image4.gif"/><Relationship Id="rId15" Type="http://schemas.openxmlformats.org/officeDocument/2006/relationships/image" Target="../media/image14.wmf"/><Relationship Id="rId10" Type="http://schemas.openxmlformats.org/officeDocument/2006/relationships/image" Target="../media/image9.wmf"/><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wmf"/><Relationship Id="rId14" Type="http://schemas.openxmlformats.org/officeDocument/2006/relationships/image" Target="../media/image13.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82.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86.gif"/><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soo%20locks.wmv" TargetMode="Externa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88.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Ford%20model%20T%20assembly%20line.wmv"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Ford_Rouge_plant.wmv" TargetMode="External"/><Relationship Id="rId5" Type="http://schemas.openxmlformats.org/officeDocument/2006/relationships/image" Target="../media/image92.png"/><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0.png"/><Relationship Id="rId2" Type="http://schemas.openxmlformats.org/officeDocument/2006/relationships/video" Target="file:///E:\US%20Regions%20Tour\3%20midwest\region%20tour%20powerpoint\Cleveland.wmv" TargetMode="External"/><Relationship Id="rId1" Type="http://schemas.openxmlformats.org/officeDocument/2006/relationships/video" Target="file:///E:\US%20Regions%20Tour\3%20midwest\region%20tour%20powerpoint\Ohio.wmv" TargetMode="External"/><Relationship Id="rId6" Type="http://schemas.openxmlformats.org/officeDocument/2006/relationships/image" Target="../media/image99.png"/><Relationship Id="rId5" Type="http://schemas.openxmlformats.org/officeDocument/2006/relationships/image" Target="../media/image59.wmf"/><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Indianapolis.wmv" TargetMode="External"/><Relationship Id="rId5" Type="http://schemas.openxmlformats.org/officeDocument/2006/relationships/image" Target="../media/image103.png"/><Relationship Id="rId4" Type="http://schemas.openxmlformats.org/officeDocument/2006/relationships/image" Target="../media/image59.wmf"/></Relationships>
</file>

<file path=ppt/slides/_rels/slide42.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106.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chicago%20ohare.wmv" TargetMode="Externa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13.jpeg"/><Relationship Id="rId4" Type="http://schemas.openxmlformats.org/officeDocument/2006/relationships/hyperlink" Target="http://en.wikipedia.org/wiki/File:C-54-skymaster.jp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114.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babe%20ruth%20called%20shot.wmv" TargetMode="Externa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21.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5.png"/><Relationship Id="rId2" Type="http://schemas.openxmlformats.org/officeDocument/2006/relationships/video" Target="file:///E:\US%20Regions%20Tour\3%20midwest\region%20tour%20powerpoint\take%20me%20out%20to%20the%20ballgame_1908.wmv" TargetMode="External"/><Relationship Id="rId1" Type="http://schemas.openxmlformats.org/officeDocument/2006/relationships/video" Target="file:///E:\US%20Regions%20Tour\3%20midwest\region%20tour%20powerpoint\take%20me%20out%20to%20the%20ballgame_caray.wmv" TargetMode="Externa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video" Target="file:///E:\US%20Regions%20Tour\3%20midwest\region%20tour%20powerpoint\Wisconsin.wmv" TargetMode="External"/><Relationship Id="rId5" Type="http://schemas.openxmlformats.org/officeDocument/2006/relationships/image" Target="../media/image128.png"/><Relationship Id="rId4" Type="http://schemas.openxmlformats.org/officeDocument/2006/relationships/image" Target="../media/image59.wmf"/></Relationships>
</file>

<file path=ppt/slides/_rels/slide53.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3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131.pn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8" Type="http://schemas.openxmlformats.org/officeDocument/2006/relationships/hyperlink" Target="//upload.wikimedia.org/wikipedia/commons/6/61/Metstadium-homeplate.jpg" TargetMode="External"/><Relationship Id="rId3" Type="http://schemas.openxmlformats.org/officeDocument/2006/relationships/hyperlink" Target="//upload.wikimedia.org/wikipedia/commons/3/3c/MOA_Killebrew_chair1.JPG" TargetMode="External"/><Relationship Id="rId7" Type="http://schemas.openxmlformats.org/officeDocument/2006/relationships/image" Target="../media/image134.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33.jpeg"/><Relationship Id="rId5" Type="http://schemas.openxmlformats.org/officeDocument/2006/relationships/hyperlink" Target="//upload.wikimedia.org/wikipedia/commons/6/69/MOA_Killebrew_chair2.JPG" TargetMode="External"/><Relationship Id="rId4" Type="http://schemas.openxmlformats.org/officeDocument/2006/relationships/image" Target="../media/image132.jpeg"/><Relationship Id="rId9" Type="http://schemas.openxmlformats.org/officeDocument/2006/relationships/image" Target="../media/image135.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ideo" Target="file:///E:\US%20Regions%20Tour\3%20midwest\region%20tour%20powerpoint\moa%20in%2060%20seconds.wmv" TargetMode="Externa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jpeg"/></Relationships>
</file>

<file path=ppt/slides/_rels/slide5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7.xml"/><Relationship Id="rId7"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ideo" Target="file:///E:\US%20Regions%20Tour\3%20midwest\region%20tour%20powerpoint\gateway%20arch%20tram.wmv"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audio" Target="file:///E:\US%20Regions%20Tour\3%20midwest\region%20tour%20powerpoint\crop%20duster.WAV" TargetMode="External"/><Relationship Id="rId5" Type="http://schemas.openxmlformats.org/officeDocument/2006/relationships/image" Target="../media/image3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304800"/>
            <a:ext cx="6781800" cy="2133600"/>
          </a:xfrm>
          <a:effectLst>
            <a:outerShdw blurRad="152400" dist="317500" dir="5400000" sx="90000" sy="-19000" rotWithShape="0">
              <a:prstClr val="black">
                <a:alpha val="15000"/>
              </a:prstClr>
            </a:outerShdw>
          </a:effectLst>
        </p:spPr>
        <p:txBody>
          <a:bodyPr rtlCol="0">
            <a:normAutofit/>
          </a:bodyPr>
          <a:lstStyle/>
          <a:p>
            <a:pPr fontAlgn="auto">
              <a:spcAft>
                <a:spcPts val="0"/>
              </a:spcAft>
              <a:defRPr/>
            </a:pPr>
            <a:r>
              <a:rPr lang="en-US" b="1" dirty="0" smtClean="0">
                <a:solidFill>
                  <a:schemeClr val="accent1">
                    <a:lumMod val="75000"/>
                  </a:schemeClr>
                </a:solidFill>
                <a:effectLst>
                  <a:outerShdw blurRad="38100" dist="38100" dir="2700000" algn="tl">
                    <a:srgbClr val="000000">
                      <a:alpha val="43137"/>
                    </a:srgbClr>
                  </a:outerShdw>
                </a:effectLst>
              </a:rPr>
              <a:t>A Crop Duster </a:t>
            </a:r>
            <a:br>
              <a:rPr lang="en-US" b="1" dirty="0" smtClean="0">
                <a:solidFill>
                  <a:schemeClr val="accent1">
                    <a:lumMod val="75000"/>
                  </a:schemeClr>
                </a:solidFill>
                <a:effectLst>
                  <a:outerShdw blurRad="38100" dist="38100" dir="2700000" algn="tl">
                    <a:srgbClr val="000000">
                      <a:alpha val="43137"/>
                    </a:srgbClr>
                  </a:outerShdw>
                </a:effectLst>
              </a:rPr>
            </a:br>
            <a:r>
              <a:rPr lang="en-US" b="1" dirty="0" smtClean="0">
                <a:solidFill>
                  <a:schemeClr val="accent1">
                    <a:lumMod val="75000"/>
                  </a:schemeClr>
                </a:solidFill>
                <a:effectLst>
                  <a:outerShdw blurRad="38100" dist="38100" dir="2700000" algn="tl">
                    <a:srgbClr val="000000">
                      <a:alpha val="43137"/>
                    </a:srgbClr>
                  </a:outerShdw>
                </a:effectLst>
              </a:rPr>
              <a:t>Tour of the Midwest</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4" cstate="print"/>
          <a:srcRect l="14353" t="20804" r="11614" b="10402"/>
          <a:stretch>
            <a:fillRect/>
          </a:stretch>
        </p:blipFill>
        <p:spPr bwMode="auto">
          <a:xfrm>
            <a:off x="1847392" y="2286000"/>
            <a:ext cx="5449216" cy="4045209"/>
          </a:xfrm>
          <a:prstGeom prst="rect">
            <a:avLst/>
          </a:prstGeom>
          <a:ln>
            <a:noFill/>
          </a:ln>
          <a:effectLst>
            <a:softEdge rad="112500"/>
          </a:effectLst>
        </p:spPr>
      </p:pic>
      <p:sp>
        <p:nvSpPr>
          <p:cNvPr id="15364" name="TextBox 3"/>
          <p:cNvSpPr txBox="1">
            <a:spLocks noChangeArrowheads="1"/>
          </p:cNvSpPr>
          <p:nvPr/>
        </p:nvSpPr>
        <p:spPr bwMode="auto">
          <a:xfrm>
            <a:off x="0" y="6581775"/>
            <a:ext cx="4267200" cy="276225"/>
          </a:xfrm>
          <a:prstGeom prst="rect">
            <a:avLst/>
          </a:prstGeom>
          <a:noFill/>
          <a:ln w="9525">
            <a:noFill/>
            <a:miter lim="800000"/>
            <a:headEnd/>
            <a:tailEnd/>
          </a:ln>
        </p:spPr>
        <p:txBody>
          <a:bodyPr>
            <a:spAutoFit/>
          </a:bodyPr>
          <a:lstStyle/>
          <a:p>
            <a:r>
              <a:rPr lang="en-US" sz="1200">
                <a:latin typeface="Century Gothic" pitchFamily="34" charset="0"/>
              </a:rPr>
              <a:t>PowerPoint presentation by Mrs. LeFave &amp; Mrs. Daniels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2: The Farm </a:t>
            </a:r>
            <a:br>
              <a:rPr lang="en-US" sz="4000" b="1" dirty="0" smtClean="0">
                <a:solidFill>
                  <a:schemeClr val="accent1">
                    <a:lumMod val="75000"/>
                  </a:schemeClr>
                </a:solidFill>
              </a:rPr>
            </a:br>
            <a:r>
              <a:rPr lang="en-US" sz="4000" b="1" dirty="0" smtClean="0">
                <a:solidFill>
                  <a:schemeClr val="accent1">
                    <a:lumMod val="75000"/>
                  </a:schemeClr>
                </a:solidFill>
              </a:rPr>
              <a:t>State of Iowa</a:t>
            </a:r>
            <a:endParaRPr lang="en-US" sz="4000" b="1" dirty="0">
              <a:solidFill>
                <a:schemeClr val="accent1">
                  <a:lumMod val="75000"/>
                </a:schemeClr>
              </a:solidFill>
            </a:endParaRPr>
          </a:p>
        </p:txBody>
      </p:sp>
      <p:sp>
        <p:nvSpPr>
          <p:cNvPr id="3" name="Content Placeholder 2"/>
          <p:cNvSpPr>
            <a:spLocks noGrp="1"/>
          </p:cNvSpPr>
          <p:nvPr>
            <p:ph sz="half" idx="1"/>
          </p:nvPr>
        </p:nvSpPr>
        <p:spPr>
          <a:xfrm>
            <a:off x="457200" y="1524000"/>
            <a:ext cx="4038600" cy="5257800"/>
          </a:xfrm>
        </p:spPr>
        <p:txBody>
          <a:bodyPr rtlCol="0">
            <a:normAutofit/>
          </a:bodyPr>
          <a:lstStyle/>
          <a:p>
            <a:pPr marL="0" indent="0" fontAlgn="auto">
              <a:spcAft>
                <a:spcPts val="0"/>
              </a:spcAft>
              <a:buFont typeface="Arial" pitchFamily="34" charset="0"/>
              <a:buNone/>
              <a:defRPr/>
            </a:pPr>
            <a:r>
              <a:rPr lang="en-US" sz="2000" dirty="0" smtClean="0"/>
              <a:t>Iowa used to be </a:t>
            </a:r>
            <a:r>
              <a:rPr lang="en-US" sz="2000" b="1" dirty="0" smtClean="0">
                <a:solidFill>
                  <a:schemeClr val="accent1">
                    <a:lumMod val="75000"/>
                  </a:schemeClr>
                </a:solidFill>
              </a:rPr>
              <a:t>prairie</a:t>
            </a:r>
            <a:r>
              <a:rPr lang="en-US" sz="2000" dirty="0" smtClean="0"/>
              <a:t> land, mostly flat and covered with tall grasses. Farmers planted in the </a:t>
            </a:r>
            <a:r>
              <a:rPr lang="en-US" sz="2000" b="1" dirty="0" smtClean="0">
                <a:solidFill>
                  <a:schemeClr val="accent1">
                    <a:lumMod val="75000"/>
                  </a:schemeClr>
                </a:solidFill>
              </a:rPr>
              <a:t>fertile</a:t>
            </a:r>
            <a:r>
              <a:rPr lang="en-US" sz="2000" dirty="0" smtClean="0"/>
              <a:t> soil, which was able to produce good crops. Now, farms cover almost the entire state! Iowa is the largest producer of corn in the United States.</a:t>
            </a:r>
          </a:p>
          <a:p>
            <a:pPr marL="0" indent="0" fontAlgn="auto">
              <a:spcAft>
                <a:spcPts val="0"/>
              </a:spcAft>
              <a:buFont typeface="Arial" pitchFamily="34" charset="0"/>
              <a:buNone/>
              <a:defRPr/>
            </a:pPr>
            <a:r>
              <a:rPr lang="en-US" sz="2000" dirty="0" smtClean="0"/>
              <a:t>Some of the crops grown in Iowa feed </a:t>
            </a:r>
            <a:r>
              <a:rPr lang="en-US" sz="2000" b="1" dirty="0" smtClean="0">
                <a:solidFill>
                  <a:schemeClr val="accent1">
                    <a:lumMod val="75000"/>
                  </a:schemeClr>
                </a:solidFill>
              </a:rPr>
              <a:t>livestock</a:t>
            </a:r>
            <a:r>
              <a:rPr lang="en-US" sz="2000" dirty="0" smtClean="0"/>
              <a:t> such as cows, pigs, and chickens. Others are in the foods that we eat. The corn crop can also be used to make paper, plastic, and ethanol fuel.</a:t>
            </a:r>
            <a:endParaRPr lang="en-US" sz="2000" dirty="0"/>
          </a:p>
        </p:txBody>
      </p:sp>
      <p:graphicFrame>
        <p:nvGraphicFramePr>
          <p:cNvPr id="33795" name="Chart 4"/>
          <p:cNvGraphicFramePr>
            <a:graphicFrameLocks/>
          </p:cNvGraphicFramePr>
          <p:nvPr/>
        </p:nvGraphicFramePr>
        <p:xfrm>
          <a:off x="4368800" y="406400"/>
          <a:ext cx="4826000" cy="1930400"/>
        </p:xfrm>
        <a:graphic>
          <a:graphicData uri="http://schemas.openxmlformats.org/presentationml/2006/ole">
            <p:oleObj spid="_x0000_s33795" r:id="rId4" imgW="4822354" imgH="1926503" progId="Excel.Sheet.8">
              <p:embed/>
            </p:oleObj>
          </a:graphicData>
        </a:graphic>
      </p:graphicFrame>
      <p:pic>
        <p:nvPicPr>
          <p:cNvPr id="37890" name="Picture 2" descr="Farm Scene, 1999"/>
          <p:cNvPicPr>
            <a:picLocks noChangeAspect="1" noChangeArrowheads="1"/>
          </p:cNvPicPr>
          <p:nvPr/>
        </p:nvPicPr>
        <p:blipFill>
          <a:blip r:embed="rId5"/>
          <a:srcRect l="1392" r="2054" b="3546"/>
          <a:stretch>
            <a:fillRect/>
          </a:stretch>
        </p:blipFill>
        <p:spPr bwMode="auto">
          <a:xfrm>
            <a:off x="4495800" y="3733800"/>
            <a:ext cx="4267200" cy="2819400"/>
          </a:xfrm>
          <a:prstGeom prst="rect">
            <a:avLst/>
          </a:prstGeom>
          <a:ln>
            <a:noFill/>
          </a:ln>
          <a:effectLst>
            <a:outerShdw blurRad="190500" algn="tl" rotWithShape="0">
              <a:srgbClr val="000000">
                <a:alpha val="70000"/>
              </a:srgbClr>
            </a:outerShdw>
          </a:effectLst>
        </p:spPr>
      </p:pic>
      <p:pic>
        <p:nvPicPr>
          <p:cNvPr id="37892" name="Picture 4" descr="http://cdn2.dailycaller.com/2012/01/IowaCorn-300x201.jpg"/>
          <p:cNvPicPr>
            <a:picLocks noChangeAspect="1" noChangeArrowheads="1"/>
          </p:cNvPicPr>
          <p:nvPr/>
        </p:nvPicPr>
        <p:blipFill>
          <a:blip r:embed="rId6"/>
          <a:srcRect/>
          <a:stretch>
            <a:fillRect/>
          </a:stretch>
        </p:blipFill>
        <p:spPr bwMode="auto">
          <a:xfrm>
            <a:off x="6324600" y="2362200"/>
            <a:ext cx="2616200" cy="17526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2: The Farm </a:t>
            </a:r>
            <a:br>
              <a:rPr lang="en-US" sz="4000" b="1" dirty="0" smtClean="0">
                <a:solidFill>
                  <a:schemeClr val="accent1">
                    <a:lumMod val="75000"/>
                  </a:schemeClr>
                </a:solidFill>
              </a:rPr>
            </a:br>
            <a:r>
              <a:rPr lang="en-US" sz="4000" b="1" dirty="0" smtClean="0">
                <a:solidFill>
                  <a:schemeClr val="accent1">
                    <a:lumMod val="75000"/>
                  </a:schemeClr>
                </a:solidFill>
              </a:rPr>
              <a:t>State of Iowa</a:t>
            </a:r>
            <a:endParaRPr lang="en-US" sz="4000" b="1" dirty="0">
              <a:solidFill>
                <a:schemeClr val="accent1">
                  <a:lumMod val="75000"/>
                </a:schemeClr>
              </a:solidFill>
            </a:endParaRPr>
          </a:p>
        </p:txBody>
      </p:sp>
      <p:sp>
        <p:nvSpPr>
          <p:cNvPr id="35842" name="Content Placeholder 2"/>
          <p:cNvSpPr>
            <a:spLocks noGrp="1"/>
          </p:cNvSpPr>
          <p:nvPr>
            <p:ph sz="half" idx="1"/>
          </p:nvPr>
        </p:nvSpPr>
        <p:spPr>
          <a:xfrm>
            <a:off x="457200" y="1524000"/>
            <a:ext cx="3962400" cy="3810000"/>
          </a:xfrm>
        </p:spPr>
        <p:txBody>
          <a:bodyPr/>
          <a:lstStyle/>
          <a:p>
            <a:pPr marL="0" indent="0">
              <a:buFont typeface="Arial" charset="0"/>
              <a:buNone/>
            </a:pPr>
            <a:r>
              <a:rPr lang="en-US" sz="2000" smtClean="0"/>
              <a:t>There are two different types of corn grown in the United States. </a:t>
            </a:r>
          </a:p>
          <a:p>
            <a:pPr marL="0" indent="0">
              <a:buFont typeface="Arial" charset="0"/>
              <a:buNone/>
            </a:pPr>
            <a:r>
              <a:rPr lang="en-US" sz="2000" smtClean="0"/>
              <a:t>Field corn is about 99% of the corn planted each year.</a:t>
            </a:r>
          </a:p>
          <a:p>
            <a:pPr marL="0" indent="0">
              <a:buFont typeface="Arial" charset="0"/>
              <a:buNone/>
            </a:pPr>
            <a:r>
              <a:rPr lang="en-US" sz="2000" smtClean="0"/>
              <a:t>Sweet corn is only about 1% of the corn grown in the United States.</a:t>
            </a:r>
          </a:p>
          <a:p>
            <a:pPr marL="0" indent="0">
              <a:buFont typeface="Arial" charset="0"/>
              <a:buNone/>
            </a:pPr>
            <a:endParaRPr lang="en-US" sz="2000" smtClean="0"/>
          </a:p>
        </p:txBody>
      </p:sp>
      <p:sp>
        <p:nvSpPr>
          <p:cNvPr id="35843" name="TextBox 8"/>
          <p:cNvSpPr txBox="1">
            <a:spLocks noChangeArrowheads="1"/>
          </p:cNvSpPr>
          <p:nvPr/>
        </p:nvSpPr>
        <p:spPr bwMode="auto">
          <a:xfrm>
            <a:off x="5029200" y="6324600"/>
            <a:ext cx="3352800" cy="246063"/>
          </a:xfrm>
          <a:prstGeom prst="rect">
            <a:avLst/>
          </a:prstGeom>
          <a:noFill/>
          <a:ln w="9525">
            <a:noFill/>
            <a:miter lim="800000"/>
            <a:headEnd/>
            <a:tailEnd/>
          </a:ln>
        </p:spPr>
        <p:txBody>
          <a:bodyPr>
            <a:spAutoFit/>
          </a:bodyPr>
          <a:lstStyle/>
          <a:p>
            <a:r>
              <a:rPr lang="en-US" sz="1000">
                <a:latin typeface="Century Gothic" pitchFamily="34" charset="0"/>
              </a:rPr>
              <a:t>Field Corn / Sweet Corn: Different Uses video (1:43)</a:t>
            </a:r>
          </a:p>
        </p:txBody>
      </p:sp>
      <p:sp>
        <p:nvSpPr>
          <p:cNvPr id="35844" name="TextBox 9"/>
          <p:cNvSpPr txBox="1">
            <a:spLocks noChangeArrowheads="1"/>
          </p:cNvSpPr>
          <p:nvPr/>
        </p:nvSpPr>
        <p:spPr bwMode="auto">
          <a:xfrm>
            <a:off x="4572000" y="3429000"/>
            <a:ext cx="4191000" cy="246063"/>
          </a:xfrm>
          <a:prstGeom prst="rect">
            <a:avLst/>
          </a:prstGeom>
          <a:noFill/>
          <a:ln w="9525">
            <a:noFill/>
            <a:miter lim="800000"/>
            <a:headEnd/>
            <a:tailEnd/>
          </a:ln>
        </p:spPr>
        <p:txBody>
          <a:bodyPr>
            <a:spAutoFit/>
          </a:bodyPr>
          <a:lstStyle/>
          <a:p>
            <a:pPr algn="ctr"/>
            <a:r>
              <a:rPr lang="en-US" sz="1000">
                <a:latin typeface="Century Gothic" pitchFamily="34" charset="0"/>
              </a:rPr>
              <a:t>Field Corn / Sweet Corn: Physical Differences video (2:02)</a:t>
            </a:r>
          </a:p>
        </p:txBody>
      </p:sp>
      <p:pic>
        <p:nvPicPr>
          <p:cNvPr id="2050" name="Picture 2" descr="tale of two corns"/>
          <p:cNvPicPr>
            <a:picLocks noChangeAspect="1" noChangeArrowheads="1"/>
          </p:cNvPicPr>
          <p:nvPr/>
        </p:nvPicPr>
        <p:blipFill>
          <a:blip r:embed="rId5"/>
          <a:srcRect/>
          <a:stretch>
            <a:fillRect/>
          </a:stretch>
        </p:blipFill>
        <p:spPr bwMode="auto">
          <a:xfrm>
            <a:off x="838200" y="4333875"/>
            <a:ext cx="2857500" cy="2143125"/>
          </a:xfrm>
          <a:prstGeom prst="rect">
            <a:avLst/>
          </a:prstGeom>
          <a:ln>
            <a:noFill/>
          </a:ln>
          <a:effectLst>
            <a:outerShdw blurRad="190500" algn="tl" rotWithShape="0">
              <a:srgbClr val="000000">
                <a:alpha val="70000"/>
              </a:srgbClr>
            </a:outerShdw>
          </a:effectLst>
        </p:spPr>
      </p:pic>
      <p:pic>
        <p:nvPicPr>
          <p:cNvPr id="11" name="physical_differences_corn.wmv">
            <a:hlinkClick r:id="" action="ppaction://media"/>
          </p:cNvPr>
          <p:cNvPicPr>
            <a:picLocks noRot="1" noChangeAspect="1"/>
          </p:cNvPicPr>
          <p:nvPr>
            <a:videoFile r:link="rId1"/>
          </p:nvPr>
        </p:nvPicPr>
        <p:blipFill>
          <a:blip r:embed="rId6"/>
          <a:srcRect/>
          <a:stretch>
            <a:fillRect/>
          </a:stretch>
        </p:blipFill>
        <p:spPr bwMode="auto">
          <a:xfrm>
            <a:off x="4572000" y="1066800"/>
            <a:ext cx="4225925" cy="2378075"/>
          </a:xfrm>
          <a:prstGeom prst="rect">
            <a:avLst/>
          </a:prstGeom>
          <a:noFill/>
          <a:ln w="9525">
            <a:noFill/>
            <a:miter lim="800000"/>
            <a:headEnd/>
            <a:tailEnd/>
          </a:ln>
        </p:spPr>
      </p:pic>
      <p:pic>
        <p:nvPicPr>
          <p:cNvPr id="12" name="different_uses_corn.wmv">
            <a:hlinkClick r:id="" action="ppaction://media"/>
          </p:cNvPr>
          <p:cNvPicPr>
            <a:picLocks noRot="1" noChangeAspect="1"/>
          </p:cNvPicPr>
          <p:nvPr>
            <a:videoFile r:link="rId2"/>
          </p:nvPr>
        </p:nvPicPr>
        <p:blipFill>
          <a:blip r:embed="rId7"/>
          <a:srcRect/>
          <a:stretch>
            <a:fillRect/>
          </a:stretch>
        </p:blipFill>
        <p:spPr bwMode="auto">
          <a:xfrm>
            <a:off x="4572000" y="3962400"/>
            <a:ext cx="4225925" cy="237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p:cTn id="13"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2: The Farm </a:t>
            </a:r>
            <a:br>
              <a:rPr lang="en-US" sz="4000" b="1" dirty="0" smtClean="0">
                <a:solidFill>
                  <a:schemeClr val="accent1">
                    <a:lumMod val="75000"/>
                  </a:schemeClr>
                </a:solidFill>
              </a:rPr>
            </a:br>
            <a:r>
              <a:rPr lang="en-US" sz="4000" b="1" dirty="0" smtClean="0">
                <a:solidFill>
                  <a:schemeClr val="accent1">
                    <a:lumMod val="75000"/>
                  </a:schemeClr>
                </a:solidFill>
              </a:rPr>
              <a:t>State of Iowa</a:t>
            </a:r>
            <a:endParaRPr lang="en-US" sz="4000" b="1" dirty="0">
              <a:solidFill>
                <a:schemeClr val="accent1">
                  <a:lumMod val="75000"/>
                </a:schemeClr>
              </a:solidFill>
            </a:endParaRPr>
          </a:p>
        </p:txBody>
      </p:sp>
      <p:sp>
        <p:nvSpPr>
          <p:cNvPr id="37890" name="Content Placeholder 2"/>
          <p:cNvSpPr>
            <a:spLocks noGrp="1"/>
          </p:cNvSpPr>
          <p:nvPr>
            <p:ph sz="half" idx="1"/>
          </p:nvPr>
        </p:nvSpPr>
        <p:spPr>
          <a:xfrm>
            <a:off x="381000" y="1524000"/>
            <a:ext cx="4038600" cy="5334000"/>
          </a:xfrm>
        </p:spPr>
        <p:txBody>
          <a:bodyPr/>
          <a:lstStyle/>
          <a:p>
            <a:pPr marL="0" indent="0">
              <a:buFont typeface="Arial" charset="0"/>
              <a:buNone/>
            </a:pPr>
            <a:r>
              <a:rPr lang="en-US" sz="2000" smtClean="0"/>
              <a:t>Corn can be used to make ethanol which is added to fuel for cars. Unlike oil, corn is a renewable resource. Fuel blended with ethanol helps keep our air clean. It burns cleaner, gives off less pollutants, and the plants grown to make ethanol use up carbon dioxide as they grow, which reduces global warming. </a:t>
            </a:r>
          </a:p>
          <a:p>
            <a:pPr marL="0" indent="0">
              <a:buFont typeface="Arial" charset="0"/>
              <a:buNone/>
            </a:pPr>
            <a:r>
              <a:rPr lang="en-US" sz="2000" smtClean="0"/>
              <a:t>Ethanol has been used in cars since Henry Ford designed his 1908 Model T so it could run on pure ethanol!</a:t>
            </a:r>
          </a:p>
        </p:txBody>
      </p:sp>
      <p:sp>
        <p:nvSpPr>
          <p:cNvPr id="4" name="Content Placeholder 2"/>
          <p:cNvSpPr>
            <a:spLocks noGrp="1"/>
          </p:cNvSpPr>
          <p:nvPr>
            <p:ph sz="half" idx="1"/>
          </p:nvPr>
        </p:nvSpPr>
        <p:spPr>
          <a:xfrm>
            <a:off x="6705600" y="152400"/>
            <a:ext cx="2362200" cy="4038600"/>
          </a:xfrm>
        </p:spPr>
        <p:txBody>
          <a:bodyPr rtlCol="0">
            <a:normAutofit/>
          </a:bodyPr>
          <a:lstStyle/>
          <a:p>
            <a:pPr marL="0" indent="0" fontAlgn="auto">
              <a:spcAft>
                <a:spcPts val="0"/>
              </a:spcAft>
              <a:buFont typeface="Arial" pitchFamily="34" charset="0"/>
              <a:buNone/>
              <a:defRPr/>
            </a:pPr>
            <a:r>
              <a:rPr lang="en-US" sz="2000" b="1" dirty="0" smtClean="0">
                <a:solidFill>
                  <a:schemeClr val="accent1">
                    <a:lumMod val="50000"/>
                  </a:schemeClr>
                </a:solidFill>
              </a:rPr>
              <a:t>E10 fuel</a:t>
            </a:r>
            <a:r>
              <a:rPr lang="en-US" sz="2000" dirty="0" smtClean="0"/>
              <a:t>, 10% ethanol and 90% gasoline, can be used in almost all vehicles. </a:t>
            </a:r>
            <a:endParaRPr lang="en-US" sz="800" dirty="0" smtClean="0"/>
          </a:p>
          <a:p>
            <a:pPr marL="0" indent="0" fontAlgn="auto">
              <a:spcAft>
                <a:spcPts val="0"/>
              </a:spcAft>
              <a:buFont typeface="Arial" pitchFamily="34" charset="0"/>
              <a:buNone/>
              <a:defRPr/>
            </a:pPr>
            <a:r>
              <a:rPr lang="en-US" sz="2000" b="1" dirty="0" smtClean="0">
                <a:solidFill>
                  <a:schemeClr val="accent1">
                    <a:lumMod val="50000"/>
                  </a:schemeClr>
                </a:solidFill>
              </a:rPr>
              <a:t>E85 fuel</a:t>
            </a:r>
            <a:r>
              <a:rPr lang="en-US" sz="2000" dirty="0" smtClean="0"/>
              <a:t>, 85% ethanol and 15% gasoline, can be used in special flex-fuel vehicles. </a:t>
            </a:r>
            <a:endParaRPr lang="en-US" sz="2000" dirty="0"/>
          </a:p>
        </p:txBody>
      </p:sp>
      <p:pic>
        <p:nvPicPr>
          <p:cNvPr id="39940" name="Picture 4" descr="http://1.bp.blogspot.com/_SSUbVSG_KVY/TVE64YtwjEI/AAAAAAAAAqg/X067Z9_OajE/s320/ethanol-corn.jpg"/>
          <p:cNvPicPr>
            <a:picLocks noChangeAspect="1" noChangeArrowheads="1"/>
          </p:cNvPicPr>
          <p:nvPr/>
        </p:nvPicPr>
        <p:blipFill>
          <a:blip r:embed="rId3"/>
          <a:srcRect/>
          <a:stretch>
            <a:fillRect/>
          </a:stretch>
        </p:blipFill>
        <p:spPr bwMode="auto">
          <a:xfrm>
            <a:off x="4792663" y="685800"/>
            <a:ext cx="1760537" cy="2057400"/>
          </a:xfrm>
          <a:prstGeom prst="rect">
            <a:avLst/>
          </a:prstGeom>
          <a:ln>
            <a:noFill/>
          </a:ln>
          <a:effectLst>
            <a:outerShdw blurRad="190500" algn="tl" rotWithShape="0">
              <a:srgbClr val="000000">
                <a:alpha val="70000"/>
              </a:srgbClr>
            </a:outerShdw>
          </a:effectLst>
        </p:spPr>
      </p:pic>
      <p:pic>
        <p:nvPicPr>
          <p:cNvPr id="39944" name="Picture 8" descr="http://www.springcjd.com/media/images/Features/cjd/flex-fuel-hdr.jpg"/>
          <p:cNvPicPr>
            <a:picLocks noChangeAspect="1" noChangeArrowheads="1"/>
          </p:cNvPicPr>
          <p:nvPr/>
        </p:nvPicPr>
        <p:blipFill>
          <a:blip r:embed="rId4"/>
          <a:srcRect/>
          <a:stretch>
            <a:fillRect/>
          </a:stretch>
        </p:blipFill>
        <p:spPr bwMode="auto">
          <a:xfrm>
            <a:off x="4389438" y="5029200"/>
            <a:ext cx="4525962" cy="1524000"/>
          </a:xfrm>
          <a:prstGeom prst="rect">
            <a:avLst/>
          </a:prstGeom>
          <a:ln>
            <a:noFill/>
          </a:ln>
          <a:effectLst>
            <a:outerShdw blurRad="190500" algn="tl" rotWithShape="0">
              <a:srgbClr val="000000">
                <a:alpha val="70000"/>
              </a:srgbClr>
            </a:outerShdw>
          </a:effectLst>
        </p:spPr>
      </p:pic>
      <p:pic>
        <p:nvPicPr>
          <p:cNvPr id="39946" name="Picture 10" descr="Model T Ford photo"/>
          <p:cNvPicPr>
            <a:picLocks noChangeAspect="1" noChangeArrowheads="1"/>
          </p:cNvPicPr>
          <p:nvPr/>
        </p:nvPicPr>
        <p:blipFill>
          <a:blip r:embed="rId5"/>
          <a:srcRect l="2000" t="3101" r="2000" b="3876"/>
          <a:stretch>
            <a:fillRect/>
          </a:stretch>
        </p:blipFill>
        <p:spPr bwMode="auto">
          <a:xfrm>
            <a:off x="5029200" y="3505200"/>
            <a:ext cx="2560638" cy="1600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2: The Farm </a:t>
            </a:r>
            <a:br>
              <a:rPr lang="en-US" sz="4000" b="1" dirty="0" smtClean="0">
                <a:solidFill>
                  <a:schemeClr val="accent1">
                    <a:lumMod val="75000"/>
                  </a:schemeClr>
                </a:solidFill>
              </a:rPr>
            </a:br>
            <a:r>
              <a:rPr lang="en-US" sz="4000" b="1" dirty="0" smtClean="0">
                <a:solidFill>
                  <a:schemeClr val="accent1">
                    <a:lumMod val="75000"/>
                  </a:schemeClr>
                </a:solidFill>
              </a:rPr>
              <a:t>State of Iowa</a:t>
            </a:r>
            <a:endParaRPr lang="en-US" sz="4000" b="1" dirty="0">
              <a:solidFill>
                <a:schemeClr val="accent1">
                  <a:lumMod val="75000"/>
                </a:schemeClr>
              </a:solidFill>
            </a:endParaRPr>
          </a:p>
        </p:txBody>
      </p:sp>
      <p:sp>
        <p:nvSpPr>
          <p:cNvPr id="3" name="Content Placeholder 2"/>
          <p:cNvSpPr>
            <a:spLocks noGrp="1"/>
          </p:cNvSpPr>
          <p:nvPr>
            <p:ph sz="half" idx="1"/>
          </p:nvPr>
        </p:nvSpPr>
        <p:spPr>
          <a:xfrm>
            <a:off x="457200" y="2514600"/>
            <a:ext cx="4419600" cy="4114800"/>
          </a:xfrm>
        </p:spPr>
        <p:txBody>
          <a:bodyPr rtlCol="0">
            <a:normAutofit/>
          </a:bodyPr>
          <a:lstStyle/>
          <a:p>
            <a:pPr marL="0" indent="0" fontAlgn="auto">
              <a:spcAft>
                <a:spcPts val="0"/>
              </a:spcAft>
              <a:buFont typeface="Arial" pitchFamily="34" charset="0"/>
              <a:buNone/>
              <a:defRPr/>
            </a:pPr>
            <a:r>
              <a:rPr lang="en-US" sz="2400" b="1" dirty="0" smtClean="0">
                <a:solidFill>
                  <a:schemeClr val="accent1">
                    <a:lumMod val="50000"/>
                  </a:schemeClr>
                </a:solidFill>
              </a:rPr>
              <a:t>Activity: </a:t>
            </a:r>
          </a:p>
          <a:p>
            <a:pPr marL="0" indent="0" fontAlgn="auto">
              <a:spcAft>
                <a:spcPts val="0"/>
              </a:spcAft>
              <a:buFont typeface="Arial" pitchFamily="34" charset="0"/>
              <a:buNone/>
              <a:defRPr/>
            </a:pPr>
            <a:r>
              <a:rPr lang="en-US" sz="2400" b="1" dirty="0" smtClean="0">
                <a:solidFill>
                  <a:schemeClr val="accent1">
                    <a:lumMod val="50000"/>
                  </a:schemeClr>
                </a:solidFill>
              </a:rPr>
              <a:t>Make Biodegradable </a:t>
            </a:r>
          </a:p>
          <a:p>
            <a:pPr marL="0" indent="0" fontAlgn="auto">
              <a:spcBef>
                <a:spcPts val="0"/>
              </a:spcBef>
              <a:spcAft>
                <a:spcPts val="0"/>
              </a:spcAft>
              <a:buFont typeface="Arial" pitchFamily="34" charset="0"/>
              <a:buNone/>
              <a:defRPr/>
            </a:pPr>
            <a:r>
              <a:rPr lang="en-US" sz="2400" b="1" dirty="0" smtClean="0">
                <a:solidFill>
                  <a:schemeClr val="accent1">
                    <a:lumMod val="50000"/>
                  </a:schemeClr>
                </a:solidFill>
              </a:rPr>
              <a:t>Corn Plastic</a:t>
            </a:r>
          </a:p>
          <a:p>
            <a:pPr marL="457200" indent="-457200" fontAlgn="auto">
              <a:spcAft>
                <a:spcPts val="0"/>
              </a:spcAft>
              <a:buFont typeface="Arial" pitchFamily="34" charset="0"/>
              <a:buAutoNum type="arabicPeriod"/>
              <a:defRPr/>
            </a:pPr>
            <a:r>
              <a:rPr lang="en-US" sz="2000" dirty="0" smtClean="0"/>
              <a:t>Place 1 tablespoon of cornstarch in a paper cup.</a:t>
            </a:r>
          </a:p>
          <a:p>
            <a:pPr marL="457200" indent="-457200" fontAlgn="auto">
              <a:spcAft>
                <a:spcPts val="0"/>
              </a:spcAft>
              <a:buFont typeface="Arial" pitchFamily="34" charset="0"/>
              <a:buAutoNum type="arabicPeriod"/>
              <a:defRPr/>
            </a:pPr>
            <a:r>
              <a:rPr lang="en-US" sz="2000" dirty="0" smtClean="0"/>
              <a:t>Add two drops of corn oil to the cornstarch.</a:t>
            </a:r>
          </a:p>
          <a:p>
            <a:pPr marL="457200" indent="-457200" fontAlgn="auto">
              <a:spcAft>
                <a:spcPts val="0"/>
              </a:spcAft>
              <a:buFont typeface="Arial" pitchFamily="34" charset="0"/>
              <a:buAutoNum type="arabicPeriod"/>
              <a:defRPr/>
            </a:pPr>
            <a:r>
              <a:rPr lang="en-US" sz="2000" dirty="0" smtClean="0"/>
              <a:t>Add 1 tablespoon of water to the oil and cornstarch.</a:t>
            </a:r>
          </a:p>
          <a:p>
            <a:pPr marL="457200" indent="-457200" fontAlgn="auto">
              <a:spcAft>
                <a:spcPts val="0"/>
              </a:spcAft>
              <a:buFont typeface="Arial" pitchFamily="34" charset="0"/>
              <a:buAutoNum type="arabicPeriod"/>
              <a:defRPr/>
            </a:pPr>
            <a:r>
              <a:rPr lang="en-US" sz="2000" dirty="0" smtClean="0"/>
              <a:t>Stir the mixture.</a:t>
            </a:r>
          </a:p>
          <a:p>
            <a:pPr marL="457200" indent="-457200" fontAlgn="auto">
              <a:spcAft>
                <a:spcPts val="0"/>
              </a:spcAft>
              <a:buFont typeface="Arial" pitchFamily="34" charset="0"/>
              <a:buNone/>
              <a:defRPr/>
            </a:pPr>
            <a:endParaRPr lang="en-US" sz="2000" dirty="0" smtClean="0"/>
          </a:p>
        </p:txBody>
      </p:sp>
      <p:pic>
        <p:nvPicPr>
          <p:cNvPr id="37892" name="Picture 4" descr="http://www.hauserandhauserfarms.com/assets/corn%20photos/corn1.jpg"/>
          <p:cNvPicPr>
            <a:picLocks noChangeAspect="1" noChangeArrowheads="1"/>
          </p:cNvPicPr>
          <p:nvPr/>
        </p:nvPicPr>
        <p:blipFill>
          <a:blip r:embed="rId3"/>
          <a:srcRect/>
          <a:stretch>
            <a:fillRect/>
          </a:stretch>
        </p:blipFill>
        <p:spPr bwMode="auto">
          <a:xfrm>
            <a:off x="6400800" y="1981200"/>
            <a:ext cx="1981200" cy="1651000"/>
          </a:xfrm>
          <a:prstGeom prst="rect">
            <a:avLst/>
          </a:prstGeom>
          <a:ln>
            <a:noFill/>
          </a:ln>
          <a:effectLst>
            <a:outerShdw blurRad="190500" algn="tl" rotWithShape="0">
              <a:srgbClr val="000000">
                <a:alpha val="70000"/>
              </a:srgbClr>
            </a:outerShdw>
          </a:effectLst>
        </p:spPr>
      </p:pic>
      <p:sp>
        <p:nvSpPr>
          <p:cNvPr id="8" name="Content Placeholder 2"/>
          <p:cNvSpPr txBox="1">
            <a:spLocks/>
          </p:cNvSpPr>
          <p:nvPr/>
        </p:nvSpPr>
        <p:spPr>
          <a:xfrm>
            <a:off x="4876800" y="3962400"/>
            <a:ext cx="3886200" cy="1066800"/>
          </a:xfrm>
          <a:prstGeom prst="rect">
            <a:avLst/>
          </a:prstGeom>
        </p:spPr>
        <p:style>
          <a:lnRef idx="1">
            <a:schemeClr val="accent6"/>
          </a:lnRef>
          <a:fillRef idx="2">
            <a:schemeClr val="accent6"/>
          </a:fillRef>
          <a:effectRef idx="1">
            <a:schemeClr val="accent6"/>
          </a:effectRef>
          <a:fontRef idx="minor">
            <a:schemeClr val="dk1"/>
          </a:fontRef>
        </p:style>
        <p:txBody>
          <a:bodyPr/>
          <a:lstStyle/>
          <a:p>
            <a:pPr marL="182880" indent="-182880" fontAlgn="auto">
              <a:spcBef>
                <a:spcPct val="20000"/>
              </a:spcBef>
              <a:spcAft>
                <a:spcPts val="0"/>
              </a:spcAft>
              <a:buClr>
                <a:schemeClr val="accent1">
                  <a:lumMod val="75000"/>
                </a:schemeClr>
              </a:buClr>
              <a:buSzPct val="100000"/>
              <a:buFont typeface="Wingdings" pitchFamily="2" charset="2"/>
              <a:buChar char="§"/>
              <a:defRPr/>
            </a:pPr>
            <a:r>
              <a:rPr lang="en-US" sz="2000" dirty="0"/>
              <a:t>What do you notice about your biodegradable corn plastic?</a:t>
            </a:r>
          </a:p>
        </p:txBody>
      </p:sp>
      <p:sp>
        <p:nvSpPr>
          <p:cNvPr id="4" name="Content Placeholder 2"/>
          <p:cNvSpPr txBox="1">
            <a:spLocks/>
          </p:cNvSpPr>
          <p:nvPr/>
        </p:nvSpPr>
        <p:spPr>
          <a:xfrm>
            <a:off x="4876800" y="533400"/>
            <a:ext cx="3886200" cy="1600200"/>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ct val="20000"/>
              </a:spcBef>
              <a:spcAft>
                <a:spcPts val="0"/>
              </a:spcAft>
              <a:buClr>
                <a:schemeClr val="accent1">
                  <a:lumMod val="75000"/>
                </a:schemeClr>
              </a:buClr>
              <a:buSzPct val="100000"/>
              <a:defRPr/>
            </a:pPr>
            <a:r>
              <a:rPr lang="en-US" sz="2000" b="1" dirty="0">
                <a:solidFill>
                  <a:schemeClr val="accent1"/>
                </a:solidFill>
              </a:rPr>
              <a:t>Fun Fact: </a:t>
            </a:r>
            <a:r>
              <a:rPr lang="en-US" sz="2000" dirty="0"/>
              <a:t>One ear of corn has about 16 rows and 800 kernels. The number of rows will always be an even number.</a:t>
            </a:r>
          </a:p>
        </p:txBody>
      </p:sp>
      <p:pic>
        <p:nvPicPr>
          <p:cNvPr id="39942" name="Picture 5" descr="http://chemistry.phillipmartin.info/science_chemistry.gif"/>
          <p:cNvPicPr>
            <a:picLocks noChangeAspect="1" noChangeArrowheads="1"/>
          </p:cNvPicPr>
          <p:nvPr/>
        </p:nvPicPr>
        <p:blipFill>
          <a:blip r:embed="rId4"/>
          <a:srcRect/>
          <a:stretch>
            <a:fillRect/>
          </a:stretch>
        </p:blipFill>
        <p:spPr bwMode="auto">
          <a:xfrm>
            <a:off x="2081213" y="1676400"/>
            <a:ext cx="1652587" cy="1241425"/>
          </a:xfrm>
          <a:prstGeom prst="rect">
            <a:avLst/>
          </a:prstGeom>
          <a:noFill/>
          <a:ln w="9525">
            <a:noFill/>
            <a:miter lim="800000"/>
            <a:headEnd/>
            <a:tailEnd/>
          </a:ln>
        </p:spPr>
      </p:pic>
      <p:sp>
        <p:nvSpPr>
          <p:cNvPr id="10" name="Content Placeholder 2"/>
          <p:cNvSpPr txBox="1">
            <a:spLocks/>
          </p:cNvSpPr>
          <p:nvPr/>
        </p:nvSpPr>
        <p:spPr>
          <a:xfrm>
            <a:off x="4876800" y="5334000"/>
            <a:ext cx="3886200" cy="1066800"/>
          </a:xfrm>
          <a:prstGeom prst="rect">
            <a:avLst/>
          </a:prstGeom>
        </p:spPr>
        <p:style>
          <a:lnRef idx="1">
            <a:schemeClr val="accent6"/>
          </a:lnRef>
          <a:fillRef idx="2">
            <a:schemeClr val="accent6"/>
          </a:fillRef>
          <a:effectRef idx="1">
            <a:schemeClr val="accent6"/>
          </a:effectRef>
          <a:fontRef idx="minor">
            <a:schemeClr val="dk1"/>
          </a:fontRef>
        </p:style>
        <p:txBody>
          <a:bodyPr/>
          <a:lstStyle/>
          <a:p>
            <a:pPr marL="182880" indent="-182880" fontAlgn="auto">
              <a:spcBef>
                <a:spcPct val="20000"/>
              </a:spcBef>
              <a:spcAft>
                <a:spcPts val="0"/>
              </a:spcAft>
              <a:buClr>
                <a:schemeClr val="accent1">
                  <a:lumMod val="75000"/>
                </a:schemeClr>
              </a:buClr>
              <a:buSzPct val="100000"/>
              <a:buFont typeface="Wingdings" pitchFamily="2" charset="2"/>
              <a:buChar char="§"/>
              <a:defRPr/>
            </a:pPr>
            <a:r>
              <a:rPr lang="en-US" sz="2000" dirty="0"/>
              <a:t>What do you think will happen if your plastic is heated?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P spid="10"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Kansas!</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January 29, 1861</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Sunflower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To the stars through difficulties</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Topeka</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Native Sunflower</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Western Meadowlark</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Cottonwood</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Home on the Range</a:t>
            </a:r>
          </a:p>
          <a:p>
            <a:pPr fontAlgn="auto">
              <a:spcAft>
                <a:spcPts val="0"/>
              </a:spcAft>
              <a:buFont typeface="Arial" pitchFamily="34" charset="0"/>
              <a:buNone/>
              <a:defRPr/>
            </a:pPr>
            <a:endParaRPr lang="en-US" sz="2000" dirty="0"/>
          </a:p>
        </p:txBody>
      </p:sp>
      <p:pic>
        <p:nvPicPr>
          <p:cNvPr id="41987" name="Picture 5" descr="kansas.WMF"/>
          <p:cNvPicPr>
            <a:picLocks noChangeAspect="1"/>
          </p:cNvPicPr>
          <p:nvPr/>
        </p:nvPicPr>
        <p:blipFill>
          <a:blip r:embed="rId3"/>
          <a:srcRect/>
          <a:stretch>
            <a:fillRect/>
          </a:stretch>
        </p:blipFill>
        <p:spPr bwMode="auto">
          <a:xfrm>
            <a:off x="4116388" y="3429000"/>
            <a:ext cx="4494212" cy="3276600"/>
          </a:xfrm>
          <a:prstGeom prst="rect">
            <a:avLst/>
          </a:prstGeom>
          <a:ln>
            <a:noFill/>
          </a:ln>
          <a:effectLst>
            <a:outerShdw blurRad="190500" algn="tl" rotWithShape="0">
              <a:srgbClr val="000000">
                <a:alpha val="70000"/>
              </a:srgbClr>
            </a:outerShdw>
          </a:effectLst>
        </p:spPr>
      </p:pic>
      <p:pic>
        <p:nvPicPr>
          <p:cNvPr id="41988" name="Content Placeholder 7" descr="kansas.JPG"/>
          <p:cNvPicPr>
            <a:picLocks noGrp="1" noChangeAspect="1"/>
          </p:cNvPicPr>
          <p:nvPr>
            <p:ph sz="half" idx="2"/>
          </p:nvPr>
        </p:nvPicPr>
        <p:blipFill>
          <a:blip r:embed="rId4"/>
          <a:srcRect/>
          <a:stretch>
            <a:fillRect/>
          </a:stretch>
        </p:blipFill>
        <p:spPr>
          <a:xfrm>
            <a:off x="533400" y="5105400"/>
            <a:ext cx="2286000" cy="136842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The next stop we will travel to is Dodge City, Kansas…</a:t>
            </a:r>
            <a:endParaRPr lang="en-US"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44035" name="Picture 4"/>
          <p:cNvPicPr>
            <a:picLocks noChangeAspect="1" noChangeArrowheads="1"/>
          </p:cNvPicPr>
          <p:nvPr/>
        </p:nvPicPr>
        <p:blipFill>
          <a:blip r:embed="rId5"/>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3: Dodge City, Kansas: Where the Cattle Once Roamed</a:t>
            </a:r>
            <a:endParaRPr lang="en-US" b="1" dirty="0">
              <a:solidFill>
                <a:schemeClr val="accent1">
                  <a:lumMod val="75000"/>
                </a:schemeClr>
              </a:solidFill>
            </a:endParaRPr>
          </a:p>
        </p:txBody>
      </p:sp>
      <p:sp>
        <p:nvSpPr>
          <p:cNvPr id="3" name="Content Placeholder 2"/>
          <p:cNvSpPr>
            <a:spLocks noGrp="1"/>
          </p:cNvSpPr>
          <p:nvPr>
            <p:ph sz="half" idx="1"/>
          </p:nvPr>
        </p:nvSpPr>
        <p:spPr>
          <a:xfrm>
            <a:off x="457200" y="1600200"/>
            <a:ext cx="4038600" cy="4876800"/>
          </a:xfrm>
        </p:spPr>
        <p:txBody>
          <a:bodyPr rtlCol="0">
            <a:normAutofit/>
          </a:bodyPr>
          <a:lstStyle/>
          <a:p>
            <a:pPr marL="0" indent="0" fontAlgn="auto">
              <a:spcAft>
                <a:spcPts val="0"/>
              </a:spcAft>
              <a:buFont typeface="Arial" pitchFamily="34" charset="0"/>
              <a:buNone/>
              <a:defRPr/>
            </a:pPr>
            <a:r>
              <a:rPr lang="en-US" sz="2000" dirty="0" smtClean="0"/>
              <a:t>In the 1870s, cowboys from Texas spent weeks or months herding thousands of cattle across the Great Plains to Dodge City in Kansas so that the cattle could be shipped east to be sold. </a:t>
            </a:r>
          </a:p>
          <a:p>
            <a:pPr marL="0" indent="0" fontAlgn="auto">
              <a:spcAft>
                <a:spcPts val="0"/>
              </a:spcAft>
              <a:buFont typeface="Arial" pitchFamily="34" charset="0"/>
              <a:buNone/>
              <a:defRPr/>
            </a:pPr>
            <a:r>
              <a:rPr lang="en-US" sz="2000" dirty="0" smtClean="0"/>
              <a:t>Today, cattle are raised on </a:t>
            </a:r>
            <a:r>
              <a:rPr lang="en-US" sz="2000" b="1" dirty="0" smtClean="0">
                <a:solidFill>
                  <a:schemeClr val="accent1">
                    <a:lumMod val="75000"/>
                  </a:schemeClr>
                </a:solidFill>
              </a:rPr>
              <a:t>feedlots</a:t>
            </a:r>
            <a:r>
              <a:rPr lang="en-US" sz="2000" dirty="0" smtClean="0"/>
              <a:t>, areas where livestock are kept and fed. Preparing meat for sale is an important industry in the Midwest, and Dodge City has one of the biggest </a:t>
            </a:r>
            <a:r>
              <a:rPr lang="en-US" sz="2000" b="1" dirty="0" smtClean="0">
                <a:solidFill>
                  <a:schemeClr val="accent1">
                    <a:lumMod val="75000"/>
                  </a:schemeClr>
                </a:solidFill>
              </a:rPr>
              <a:t>meatpacking</a:t>
            </a:r>
            <a:r>
              <a:rPr lang="en-US" sz="2000" dirty="0" smtClean="0"/>
              <a:t> plants in the country.</a:t>
            </a:r>
            <a:endParaRPr lang="en-US" sz="2000" dirty="0"/>
          </a:p>
        </p:txBody>
      </p:sp>
      <p:pic>
        <p:nvPicPr>
          <p:cNvPr id="35842" name="Picture 2" descr="Dodge City as it was in summer of 1876"/>
          <p:cNvPicPr>
            <a:picLocks noChangeAspect="1" noChangeArrowheads="1"/>
          </p:cNvPicPr>
          <p:nvPr/>
        </p:nvPicPr>
        <p:blipFill>
          <a:blip r:embed="rId4"/>
          <a:srcRect b="11243"/>
          <a:stretch>
            <a:fillRect/>
          </a:stretch>
        </p:blipFill>
        <p:spPr bwMode="auto">
          <a:xfrm>
            <a:off x="4495800" y="1447800"/>
            <a:ext cx="2819400" cy="1692275"/>
          </a:xfrm>
          <a:prstGeom prst="rect">
            <a:avLst/>
          </a:prstGeom>
          <a:ln>
            <a:noFill/>
          </a:ln>
          <a:effectLst>
            <a:outerShdw blurRad="190500" algn="tl" rotWithShape="0">
              <a:srgbClr val="000000">
                <a:alpha val="70000"/>
              </a:srgbClr>
            </a:outerShdw>
          </a:effectLst>
        </p:spPr>
      </p:pic>
      <p:pic>
        <p:nvPicPr>
          <p:cNvPr id="35844" name="Picture 4" descr="http://www.planetware.com/i/photo/dodge-city-ks131.jpg"/>
          <p:cNvPicPr>
            <a:picLocks noChangeAspect="1" noChangeArrowheads="1"/>
          </p:cNvPicPr>
          <p:nvPr/>
        </p:nvPicPr>
        <p:blipFill>
          <a:blip r:embed="rId5"/>
          <a:srcRect l="17003" t="25455"/>
          <a:stretch>
            <a:fillRect/>
          </a:stretch>
        </p:blipFill>
        <p:spPr bwMode="auto">
          <a:xfrm>
            <a:off x="6324600" y="2743200"/>
            <a:ext cx="2286000" cy="1371600"/>
          </a:xfrm>
          <a:prstGeom prst="rect">
            <a:avLst/>
          </a:prstGeom>
          <a:ln>
            <a:noFill/>
          </a:ln>
          <a:effectLst>
            <a:outerShdw blurRad="190500" algn="tl" rotWithShape="0">
              <a:srgbClr val="000000">
                <a:alpha val="70000"/>
              </a:srgbClr>
            </a:outerShdw>
          </a:effectLst>
        </p:spPr>
      </p:pic>
      <p:sp>
        <p:nvSpPr>
          <p:cNvPr id="46085" name="Rectangle 7"/>
          <p:cNvSpPr>
            <a:spLocks noChangeArrowheads="1"/>
          </p:cNvSpPr>
          <p:nvPr/>
        </p:nvSpPr>
        <p:spPr bwMode="auto">
          <a:xfrm>
            <a:off x="5181600" y="6611938"/>
            <a:ext cx="2895600" cy="246062"/>
          </a:xfrm>
          <a:prstGeom prst="rect">
            <a:avLst/>
          </a:prstGeom>
          <a:noFill/>
          <a:ln w="9525">
            <a:noFill/>
            <a:miter lim="800000"/>
            <a:headEnd/>
            <a:tailEnd/>
          </a:ln>
        </p:spPr>
        <p:txBody>
          <a:bodyPr>
            <a:spAutoFit/>
          </a:bodyPr>
          <a:lstStyle/>
          <a:p>
            <a:pPr algn="ctr"/>
            <a:r>
              <a:rPr lang="en-US" sz="1000">
                <a:latin typeface="Century Gothic" pitchFamily="34" charset="0"/>
              </a:rPr>
              <a:t>Cattle Drive (1933, no audio) video (0:48)</a:t>
            </a:r>
          </a:p>
        </p:txBody>
      </p:sp>
      <p:pic>
        <p:nvPicPr>
          <p:cNvPr id="9" name="cattle drive 1933.wmv">
            <a:hlinkClick r:id="" action="ppaction://media"/>
          </p:cNvPr>
          <p:cNvPicPr>
            <a:picLocks noRot="1" noChangeAspect="1"/>
          </p:cNvPicPr>
          <p:nvPr>
            <a:videoFile r:link="rId1"/>
          </p:nvPr>
        </p:nvPicPr>
        <p:blipFill>
          <a:blip r:embed="rId6"/>
          <a:srcRect/>
          <a:stretch>
            <a:fillRect/>
          </a:stretch>
        </p:blipFill>
        <p:spPr bwMode="auto">
          <a:xfrm>
            <a:off x="5029200" y="4287838"/>
            <a:ext cx="3124200" cy="234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algn="l" fontAlgn="auto">
              <a:spcAft>
                <a:spcPts val="0"/>
              </a:spcAft>
              <a:defRPr/>
            </a:pPr>
            <a:r>
              <a:rPr lang="en-US" b="1" dirty="0" smtClean="0">
                <a:solidFill>
                  <a:schemeClr val="accent1">
                    <a:lumMod val="75000"/>
                  </a:schemeClr>
                </a:solidFill>
              </a:rPr>
              <a:t>Stop 3: Dodge City, Kansas: Where the Cattle Once Roamed</a:t>
            </a:r>
            <a:endParaRPr lang="en-US" b="1" dirty="0">
              <a:solidFill>
                <a:schemeClr val="accent1">
                  <a:lumMod val="75000"/>
                </a:schemeClr>
              </a:solidFill>
            </a:endParaRPr>
          </a:p>
        </p:txBody>
      </p:sp>
      <p:sp>
        <p:nvSpPr>
          <p:cNvPr id="48130" name="Content Placeholder 2"/>
          <p:cNvSpPr>
            <a:spLocks noGrp="1"/>
          </p:cNvSpPr>
          <p:nvPr>
            <p:ph sz="half" idx="1"/>
          </p:nvPr>
        </p:nvSpPr>
        <p:spPr>
          <a:xfrm>
            <a:off x="152400" y="3581400"/>
            <a:ext cx="2286000" cy="3276600"/>
          </a:xfrm>
        </p:spPr>
        <p:txBody>
          <a:bodyPr/>
          <a:lstStyle/>
          <a:p>
            <a:pPr marL="0" indent="0">
              <a:buFont typeface="Arial" charset="0"/>
              <a:buNone/>
            </a:pPr>
            <a:r>
              <a:rPr lang="en-US" sz="2000" smtClean="0"/>
              <a:t>While watching the slideshow, think about what the cowboys might have seen, heard, felt, smelled, and tasted during their time on the range.</a:t>
            </a:r>
          </a:p>
        </p:txBody>
      </p:sp>
      <p:sp>
        <p:nvSpPr>
          <p:cNvPr id="48131" name="Rectangle 7"/>
          <p:cNvSpPr>
            <a:spLocks noChangeArrowheads="1"/>
          </p:cNvSpPr>
          <p:nvPr/>
        </p:nvSpPr>
        <p:spPr bwMode="auto">
          <a:xfrm>
            <a:off x="4343400" y="6383338"/>
            <a:ext cx="2895600" cy="246062"/>
          </a:xfrm>
          <a:prstGeom prst="rect">
            <a:avLst/>
          </a:prstGeom>
          <a:noFill/>
          <a:ln w="9525">
            <a:noFill/>
            <a:miter lim="800000"/>
            <a:headEnd/>
            <a:tailEnd/>
          </a:ln>
        </p:spPr>
        <p:txBody>
          <a:bodyPr>
            <a:spAutoFit/>
          </a:bodyPr>
          <a:lstStyle/>
          <a:p>
            <a:pPr algn="ctr"/>
            <a:r>
              <a:rPr lang="en-US" sz="1000" dirty="0">
                <a:latin typeface="Century Gothic" pitchFamily="34" charset="0"/>
              </a:rPr>
              <a:t>Cowboy pictures slideshow (2:09)</a:t>
            </a:r>
          </a:p>
        </p:txBody>
      </p:sp>
      <p:pic>
        <p:nvPicPr>
          <p:cNvPr id="75778" name="Picture 2" descr="Wild West Picture"/>
          <p:cNvPicPr>
            <a:picLocks noChangeAspect="1" noChangeArrowheads="1"/>
          </p:cNvPicPr>
          <p:nvPr/>
        </p:nvPicPr>
        <p:blipFill>
          <a:blip r:embed="rId4"/>
          <a:srcRect/>
          <a:stretch>
            <a:fillRect/>
          </a:stretch>
        </p:blipFill>
        <p:spPr bwMode="auto">
          <a:xfrm rot="20964061">
            <a:off x="369888" y="1593850"/>
            <a:ext cx="1839912" cy="1833563"/>
          </a:xfrm>
          <a:prstGeom prst="rect">
            <a:avLst/>
          </a:prstGeom>
          <a:ln>
            <a:noFill/>
          </a:ln>
          <a:effectLst>
            <a:outerShdw blurRad="190500" algn="tl" rotWithShape="0">
              <a:srgbClr val="000000">
                <a:alpha val="70000"/>
              </a:srgbClr>
            </a:outerShdw>
          </a:effectLst>
        </p:spPr>
      </p:pic>
      <p:pic>
        <p:nvPicPr>
          <p:cNvPr id="7" name="cowboy pic slideshow.wmv">
            <a:hlinkClick r:id="" action="ppaction://media"/>
          </p:cNvPr>
          <p:cNvPicPr>
            <a:picLocks noRot="1" noChangeAspect="1"/>
          </p:cNvPicPr>
          <p:nvPr>
            <a:videoFile r:link="rId1"/>
          </p:nvPr>
        </p:nvPicPr>
        <p:blipFill>
          <a:blip r:embed="rId5"/>
          <a:srcRect/>
          <a:stretch>
            <a:fillRect/>
          </a:stretch>
        </p:blipFill>
        <p:spPr bwMode="auto">
          <a:xfrm>
            <a:off x="2819400" y="1828800"/>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Activity: Cowboys singing “Home on the Range”</a:t>
            </a:r>
            <a:endParaRPr lang="en-US" b="1" dirty="0">
              <a:solidFill>
                <a:schemeClr val="accent1">
                  <a:lumMod val="75000"/>
                </a:schemeClr>
              </a:solidFill>
            </a:endParaRPr>
          </a:p>
        </p:txBody>
      </p:sp>
      <p:sp>
        <p:nvSpPr>
          <p:cNvPr id="50178" name="Content Placeholder 3"/>
          <p:cNvSpPr>
            <a:spLocks noGrp="1"/>
          </p:cNvSpPr>
          <p:nvPr>
            <p:ph sz="half" idx="2"/>
          </p:nvPr>
        </p:nvSpPr>
        <p:spPr>
          <a:xfrm>
            <a:off x="457200" y="1524000"/>
            <a:ext cx="4038600" cy="5257800"/>
          </a:xfrm>
        </p:spPr>
        <p:txBody>
          <a:bodyPr/>
          <a:lstStyle/>
          <a:p>
            <a:pPr marL="0" indent="0">
              <a:buFont typeface="Arial" charset="0"/>
              <a:buNone/>
            </a:pPr>
            <a:r>
              <a:rPr lang="en-US" sz="2000" smtClean="0"/>
              <a:t>Imagine you are a cowboy from long ago. Discuss with your group what you would see, hear, feel, smell, and taste. Record your ideas on your cowboy handout.</a:t>
            </a:r>
          </a:p>
          <a:p>
            <a:pPr marL="0" indent="0">
              <a:buFont typeface="Arial" charset="0"/>
              <a:buNone/>
            </a:pPr>
            <a:r>
              <a:rPr lang="en-US" sz="2000" smtClean="0"/>
              <a:t>Suppose you are driving cattle across the Great Plains. The trail is long, and you decide to sing a song with your fellow cowboys. Read the words on your handout and sing along.</a:t>
            </a:r>
          </a:p>
          <a:p>
            <a:pPr marL="0" indent="0">
              <a:buFont typeface="Arial" charset="0"/>
              <a:buNone/>
            </a:pPr>
            <a:r>
              <a:rPr lang="en-US" sz="2000" smtClean="0"/>
              <a:t>Using the notes from your cowboy handout, write a new verse to the song “Home on the Range” with your group.</a:t>
            </a:r>
          </a:p>
        </p:txBody>
      </p:sp>
      <p:pic>
        <p:nvPicPr>
          <p:cNvPr id="1027" name="Picture 3"/>
          <p:cNvPicPr>
            <a:picLocks noGrp="1" noChangeAspect="1" noChangeArrowheads="1"/>
          </p:cNvPicPr>
          <p:nvPr>
            <p:ph sz="half" idx="1"/>
          </p:nvPr>
        </p:nvPicPr>
        <p:blipFill>
          <a:blip r:embed="rId5"/>
          <a:srcRect l="58632" t="34408" r="8981" b="25378"/>
          <a:stretch>
            <a:fillRect/>
          </a:stretch>
        </p:blipFill>
        <p:spPr>
          <a:xfrm>
            <a:off x="4824413" y="3657600"/>
            <a:ext cx="2033587" cy="2743200"/>
          </a:xfrm>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6"/>
          <a:srcRect l="56381" t="27374" r="3265" b="25188"/>
          <a:stretch>
            <a:fillRect/>
          </a:stretch>
        </p:blipFill>
        <p:spPr bwMode="auto">
          <a:xfrm>
            <a:off x="6629400" y="1219200"/>
            <a:ext cx="2038350" cy="2743200"/>
          </a:xfrm>
          <a:prstGeom prst="rect">
            <a:avLst/>
          </a:prstGeom>
          <a:ln>
            <a:noFill/>
          </a:ln>
          <a:effectLst>
            <a:outerShdw blurRad="190500" algn="tl" rotWithShape="0">
              <a:srgbClr val="000000">
                <a:alpha val="70000"/>
              </a:srgbClr>
            </a:outerShdw>
          </a:effectLst>
        </p:spPr>
      </p:pic>
      <p:pic>
        <p:nvPicPr>
          <p:cNvPr id="50181" name="Picture 2" descr="http://hayspost.com/wp-content/uploads/2011/04/range1.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146925" y="4343400"/>
            <a:ext cx="1768475" cy="1262063"/>
          </a:xfrm>
          <a:prstGeom prst="rect">
            <a:avLst/>
          </a:prstGeom>
          <a:noFill/>
          <a:ln w="9525">
            <a:noFill/>
            <a:miter lim="800000"/>
            <a:headEnd/>
            <a:tailEnd/>
          </a:ln>
        </p:spPr>
      </p:pic>
      <p:sp>
        <p:nvSpPr>
          <p:cNvPr id="50182" name="Rectangle 8"/>
          <p:cNvSpPr>
            <a:spLocks noChangeArrowheads="1"/>
          </p:cNvSpPr>
          <p:nvPr/>
        </p:nvSpPr>
        <p:spPr bwMode="auto">
          <a:xfrm>
            <a:off x="6553200" y="5686425"/>
            <a:ext cx="1905000" cy="246063"/>
          </a:xfrm>
          <a:prstGeom prst="rect">
            <a:avLst/>
          </a:prstGeom>
          <a:noFill/>
          <a:ln w="9525">
            <a:noFill/>
            <a:miter lim="800000"/>
            <a:headEnd/>
            <a:tailEnd/>
          </a:ln>
        </p:spPr>
        <p:txBody>
          <a:bodyPr>
            <a:spAutoFit/>
          </a:bodyPr>
          <a:lstStyle/>
          <a:p>
            <a:pPr algn="r"/>
            <a:r>
              <a:rPr lang="en-US" sz="1000">
                <a:latin typeface="Century Gothic" pitchFamily="34" charset="0"/>
              </a:rPr>
              <a:t>All Vocals 1:37</a:t>
            </a:r>
          </a:p>
        </p:txBody>
      </p:sp>
      <p:sp>
        <p:nvSpPr>
          <p:cNvPr id="50183" name="Rectangle 9"/>
          <p:cNvSpPr>
            <a:spLocks noChangeArrowheads="1"/>
          </p:cNvSpPr>
          <p:nvPr/>
        </p:nvSpPr>
        <p:spPr bwMode="auto">
          <a:xfrm>
            <a:off x="6172200" y="6019800"/>
            <a:ext cx="2286000" cy="400050"/>
          </a:xfrm>
          <a:prstGeom prst="rect">
            <a:avLst/>
          </a:prstGeom>
          <a:noFill/>
          <a:ln w="9525">
            <a:noFill/>
            <a:miter lim="800000"/>
            <a:headEnd/>
            <a:tailEnd/>
          </a:ln>
        </p:spPr>
        <p:txBody>
          <a:bodyPr>
            <a:spAutoFit/>
          </a:bodyPr>
          <a:lstStyle/>
          <a:p>
            <a:pPr algn="r"/>
            <a:r>
              <a:rPr lang="en-US" sz="1000">
                <a:latin typeface="Century Gothic" pitchFamily="34" charset="0"/>
              </a:rPr>
              <a:t>Instrumental with </a:t>
            </a:r>
          </a:p>
          <a:p>
            <a:pPr algn="r"/>
            <a:r>
              <a:rPr lang="en-US" sz="1000">
                <a:latin typeface="Century Gothic" pitchFamily="34" charset="0"/>
              </a:rPr>
              <a:t>Vocal Chorus 1:36</a:t>
            </a:r>
          </a:p>
        </p:txBody>
      </p:sp>
      <p:pic>
        <p:nvPicPr>
          <p:cNvPr id="33796" name="Picture 4" descr="Cattle Drive"/>
          <p:cNvPicPr>
            <a:picLocks noChangeAspect="1" noChangeArrowheads="1"/>
          </p:cNvPicPr>
          <p:nvPr/>
        </p:nvPicPr>
        <p:blipFill>
          <a:blip r:embed="rId8"/>
          <a:srcRect l="10559" t="15744" r="6389"/>
          <a:stretch>
            <a:fillRect/>
          </a:stretch>
        </p:blipFill>
        <p:spPr bwMode="auto">
          <a:xfrm>
            <a:off x="4419600" y="1600200"/>
            <a:ext cx="2438400" cy="1735138"/>
          </a:xfrm>
          <a:prstGeom prst="rect">
            <a:avLst/>
          </a:prstGeom>
          <a:ln>
            <a:noFill/>
          </a:ln>
          <a:effectLst>
            <a:outerShdw blurRad="190500" algn="tl" rotWithShape="0">
              <a:srgbClr val="000000">
                <a:alpha val="70000"/>
              </a:srgbClr>
            </a:outerShdw>
          </a:effectLst>
        </p:spPr>
      </p:pic>
      <p:pic>
        <p:nvPicPr>
          <p:cNvPr id="12" name="Home on the Range_instrumental.mp3">
            <a:hlinkClick r:id="" action="ppaction://media"/>
          </p:cNvPr>
          <p:cNvPicPr>
            <a:picLocks noRot="1" noChangeAspect="1"/>
          </p:cNvPicPr>
          <p:nvPr>
            <a:audioFile r:link="rId1"/>
          </p:nvPr>
        </p:nvPicPr>
        <p:blipFill>
          <a:blip r:embed="rId9"/>
          <a:srcRect/>
          <a:stretch>
            <a:fillRect/>
          </a:stretch>
        </p:blipFill>
        <p:spPr bwMode="auto">
          <a:xfrm>
            <a:off x="8458200" y="6096000"/>
            <a:ext cx="304800" cy="304800"/>
          </a:xfrm>
          <a:prstGeom prst="rect">
            <a:avLst/>
          </a:prstGeom>
          <a:noFill/>
          <a:ln w="9525">
            <a:noFill/>
            <a:miter lim="800000"/>
            <a:headEnd/>
            <a:tailEnd/>
          </a:ln>
        </p:spPr>
      </p:pic>
      <p:pic>
        <p:nvPicPr>
          <p:cNvPr id="13" name="Home on the Range_vocal.mp3">
            <a:hlinkClick r:id="" action="ppaction://media"/>
          </p:cNvPr>
          <p:cNvPicPr>
            <a:picLocks noRot="1" noChangeAspect="1"/>
          </p:cNvPicPr>
          <p:nvPr>
            <a:audioFile r:link="rId2"/>
          </p:nvPr>
        </p:nvPicPr>
        <p:blipFill>
          <a:blip r:embed="rId10"/>
          <a:srcRect/>
          <a:stretch>
            <a:fillRect/>
          </a:stretch>
        </p:blipFill>
        <p:spPr bwMode="auto">
          <a:xfrm>
            <a:off x="8458200" y="56388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13"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079" fill="hold"/>
                                        <p:tgtEl>
                                          <p:spTgt spid="13"/>
                                        </p:tgtEl>
                                      </p:cBhvr>
                                    </p:cmd>
                                  </p:childTnLst>
                                </p:cTn>
                              </p:par>
                            </p:childTnLst>
                          </p:cTn>
                        </p:par>
                      </p:childTnLst>
                    </p:cTn>
                  </p:par>
                </p:childTnLst>
              </p:cTn>
              <p:nextCondLst>
                <p:cond evt="onClick" delay="0">
                  <p:tgtEl>
                    <p:spTgt spid="1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Nebraska!</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March 31, 1867</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Cornhusker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Equality before the law</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Lincoln</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Goldenrod</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Western Meadowlark</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Cottonwood</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Beautiful Nebraska</a:t>
            </a:r>
          </a:p>
          <a:p>
            <a:pPr fontAlgn="auto">
              <a:spcAft>
                <a:spcPts val="0"/>
              </a:spcAft>
              <a:buFont typeface="Arial" pitchFamily="34" charset="0"/>
              <a:buNone/>
              <a:defRPr/>
            </a:pPr>
            <a:endParaRPr lang="en-US" sz="2000" dirty="0"/>
          </a:p>
        </p:txBody>
      </p:sp>
      <p:pic>
        <p:nvPicPr>
          <p:cNvPr id="52227" name="Picture 5" descr="nebraska.WMF"/>
          <p:cNvPicPr>
            <a:picLocks noChangeAspect="1"/>
          </p:cNvPicPr>
          <p:nvPr/>
        </p:nvPicPr>
        <p:blipFill>
          <a:blip r:embed="rId3"/>
          <a:srcRect/>
          <a:stretch>
            <a:fillRect/>
          </a:stretch>
        </p:blipFill>
        <p:spPr bwMode="auto">
          <a:xfrm>
            <a:off x="4230688" y="3048000"/>
            <a:ext cx="4386262" cy="3784600"/>
          </a:xfrm>
          <a:prstGeom prst="rect">
            <a:avLst/>
          </a:prstGeom>
          <a:ln>
            <a:noFill/>
          </a:ln>
          <a:effectLst>
            <a:outerShdw blurRad="190500" algn="tl" rotWithShape="0">
              <a:srgbClr val="000000">
                <a:alpha val="70000"/>
              </a:srgbClr>
            </a:outerShdw>
          </a:effectLst>
        </p:spPr>
      </p:pic>
      <p:pic>
        <p:nvPicPr>
          <p:cNvPr id="52228" name="Content Placeholder 7" descr="nebraska.JPG"/>
          <p:cNvPicPr>
            <a:picLocks noGrp="1" noChangeAspect="1"/>
          </p:cNvPicPr>
          <p:nvPr>
            <p:ph sz="half" idx="2"/>
          </p:nvPr>
        </p:nvPicPr>
        <p:blipFill>
          <a:blip r:embed="rId4"/>
          <a:srcRect/>
          <a:stretch>
            <a:fillRect/>
          </a:stretch>
        </p:blipFill>
        <p:spPr>
          <a:xfrm>
            <a:off x="533400" y="4953000"/>
            <a:ext cx="2286000" cy="1524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b="1" dirty="0" smtClean="0">
                <a:solidFill>
                  <a:schemeClr val="accent1">
                    <a:lumMod val="75000"/>
                  </a:schemeClr>
                </a:solidFill>
              </a:rPr>
              <a:t>Midwest Region Tour</a:t>
            </a:r>
            <a:endParaRPr lang="en-US" b="1" dirty="0">
              <a:solidFill>
                <a:schemeClr val="accent1">
                  <a:lumMod val="75000"/>
                </a:schemeClr>
              </a:solidFill>
            </a:endParaRPr>
          </a:p>
        </p:txBody>
      </p:sp>
      <p:sp>
        <p:nvSpPr>
          <p:cNvPr id="3" name="Content Placeholder 2"/>
          <p:cNvSpPr>
            <a:spLocks noGrp="1"/>
          </p:cNvSpPr>
          <p:nvPr>
            <p:ph idx="1"/>
          </p:nvPr>
        </p:nvSpPr>
        <p:spPr/>
        <p:txBody>
          <a:bodyPr rtlCol="0">
            <a:noAutofit/>
          </a:bodyPr>
          <a:lstStyle/>
          <a:p>
            <a:pPr fontAlgn="auto">
              <a:spcAft>
                <a:spcPts val="0"/>
              </a:spcAft>
              <a:buFont typeface="Arial" pitchFamily="34" charset="0"/>
              <a:buNone/>
              <a:defRPr/>
            </a:pPr>
            <a:r>
              <a:rPr lang="en-US" sz="2400" b="1" dirty="0" smtClean="0">
                <a:solidFill>
                  <a:schemeClr val="accent1">
                    <a:lumMod val="50000"/>
                  </a:schemeClr>
                </a:solidFill>
              </a:rPr>
              <a:t>Stop 1: St. Louis, Missouri: Gateway to the West</a:t>
            </a:r>
          </a:p>
          <a:p>
            <a:pPr fontAlgn="auto">
              <a:spcAft>
                <a:spcPts val="0"/>
              </a:spcAft>
              <a:buFont typeface="Arial" pitchFamily="34" charset="0"/>
              <a:buNone/>
              <a:defRPr/>
            </a:pPr>
            <a:r>
              <a:rPr lang="en-US" sz="2400" b="1" dirty="0" smtClean="0">
                <a:solidFill>
                  <a:schemeClr val="accent1">
                    <a:lumMod val="50000"/>
                  </a:schemeClr>
                </a:solidFill>
              </a:rPr>
              <a:t>Stop 2: The Farm State of Iowa</a:t>
            </a:r>
          </a:p>
          <a:p>
            <a:pPr fontAlgn="auto">
              <a:spcAft>
                <a:spcPts val="0"/>
              </a:spcAft>
              <a:buFont typeface="Arial" pitchFamily="34" charset="0"/>
              <a:buNone/>
              <a:defRPr/>
            </a:pPr>
            <a:r>
              <a:rPr lang="en-US" sz="2400" b="1" dirty="0" smtClean="0">
                <a:solidFill>
                  <a:schemeClr val="accent1">
                    <a:lumMod val="50000"/>
                  </a:schemeClr>
                </a:solidFill>
              </a:rPr>
              <a:t>Stop 3: Dodge City, Kansas: Where the Cattle Once Roamed</a:t>
            </a:r>
          </a:p>
          <a:p>
            <a:pPr fontAlgn="auto">
              <a:spcAft>
                <a:spcPts val="0"/>
              </a:spcAft>
              <a:buFont typeface="Arial" pitchFamily="34" charset="0"/>
              <a:buNone/>
              <a:defRPr/>
            </a:pPr>
            <a:r>
              <a:rPr lang="en-US" sz="2400" b="1" dirty="0" smtClean="0">
                <a:solidFill>
                  <a:schemeClr val="accent1">
                    <a:lumMod val="50000"/>
                  </a:schemeClr>
                </a:solidFill>
              </a:rPr>
              <a:t>Stop 4: South Dakota’s Heroes</a:t>
            </a:r>
          </a:p>
          <a:p>
            <a:pPr fontAlgn="auto">
              <a:spcAft>
                <a:spcPts val="0"/>
              </a:spcAft>
              <a:buFont typeface="Arial" pitchFamily="34" charset="0"/>
              <a:buNone/>
              <a:defRPr/>
            </a:pPr>
            <a:r>
              <a:rPr lang="en-US" sz="2400" b="1" dirty="0" smtClean="0">
                <a:solidFill>
                  <a:schemeClr val="accent1">
                    <a:lumMod val="50000"/>
                  </a:schemeClr>
                </a:solidFill>
              </a:rPr>
              <a:t>Stop 5: Michigan’s </a:t>
            </a:r>
            <a:r>
              <a:rPr lang="en-US" sz="2400" b="1" dirty="0" err="1" smtClean="0">
                <a:solidFill>
                  <a:schemeClr val="accent1">
                    <a:lumMod val="50000"/>
                  </a:schemeClr>
                </a:solidFill>
              </a:rPr>
              <a:t>Soo</a:t>
            </a:r>
            <a:r>
              <a:rPr lang="en-US" sz="2400" b="1" dirty="0" smtClean="0">
                <a:solidFill>
                  <a:schemeClr val="accent1">
                    <a:lumMod val="50000"/>
                  </a:schemeClr>
                </a:solidFill>
              </a:rPr>
              <a:t> Locks: Linking the Great Lakes</a:t>
            </a:r>
          </a:p>
          <a:p>
            <a:pPr fontAlgn="auto">
              <a:spcAft>
                <a:spcPts val="0"/>
              </a:spcAft>
              <a:buFont typeface="Arial" pitchFamily="34" charset="0"/>
              <a:buNone/>
              <a:defRPr/>
            </a:pPr>
            <a:r>
              <a:rPr lang="en-US" sz="2400" b="1" dirty="0" smtClean="0">
                <a:solidFill>
                  <a:schemeClr val="accent1">
                    <a:lumMod val="50000"/>
                  </a:schemeClr>
                </a:solidFill>
              </a:rPr>
              <a:t>Stop 6: Detroit, Michigan: America’s Motor City</a:t>
            </a:r>
          </a:p>
          <a:p>
            <a:pPr fontAlgn="auto">
              <a:spcAft>
                <a:spcPts val="0"/>
              </a:spcAft>
              <a:buFont typeface="Arial" pitchFamily="34" charset="0"/>
              <a:buNone/>
              <a:defRPr/>
            </a:pPr>
            <a:r>
              <a:rPr lang="en-US" sz="2400" b="1" dirty="0" smtClean="0">
                <a:solidFill>
                  <a:schemeClr val="accent1">
                    <a:lumMod val="50000"/>
                  </a:schemeClr>
                </a:solidFill>
              </a:rPr>
              <a:t>Stop 7: O’Hare International Airport: The Midwest’s Transportation Hub</a:t>
            </a:r>
          </a:p>
          <a:p>
            <a:pPr fontAlgn="auto">
              <a:spcAft>
                <a:spcPts val="0"/>
              </a:spcAft>
              <a:buFont typeface="Arial" pitchFamily="34" charset="0"/>
              <a:buNone/>
              <a:defRPr/>
            </a:pPr>
            <a:r>
              <a:rPr lang="en-US" sz="2400" b="1" dirty="0" smtClean="0">
                <a:solidFill>
                  <a:schemeClr val="accent1">
                    <a:lumMod val="50000"/>
                  </a:schemeClr>
                </a:solidFill>
              </a:rPr>
              <a:t>Stop 8: Chicago’s Wrigley Field</a:t>
            </a:r>
          </a:p>
          <a:p>
            <a:pPr fontAlgn="auto">
              <a:spcAft>
                <a:spcPts val="0"/>
              </a:spcAft>
              <a:buFont typeface="Arial" pitchFamily="34" charset="0"/>
              <a:buNone/>
              <a:defRPr/>
            </a:pPr>
            <a:r>
              <a:rPr lang="en-US" sz="2400" b="1" dirty="0" smtClean="0">
                <a:solidFill>
                  <a:schemeClr val="accent1">
                    <a:lumMod val="50000"/>
                  </a:schemeClr>
                </a:solidFill>
              </a:rPr>
              <a:t>Stop 9: Minnesota’s Mall of America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6"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ID="2" presetClass="entr" presetSubtype="6"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6"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6"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sz="4000" b="1" dirty="0" smtClean="0">
                <a:solidFill>
                  <a:schemeClr val="accent1">
                    <a:lumMod val="75000"/>
                  </a:schemeClr>
                </a:solidFill>
              </a:rPr>
              <a:t>Nebraska…</a:t>
            </a:r>
            <a:endParaRPr lang="en-US" sz="4000" b="1" dirty="0">
              <a:solidFill>
                <a:schemeClr val="accent1">
                  <a:lumMod val="75000"/>
                </a:schemeClr>
              </a:solidFill>
            </a:endParaRPr>
          </a:p>
        </p:txBody>
      </p:sp>
      <p:pic>
        <p:nvPicPr>
          <p:cNvPr id="54276"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pic>
        <p:nvPicPr>
          <p:cNvPr id="6" name="Nebraska.wmv">
            <a:hlinkClick r:id="" action="ppaction://media"/>
          </p:cNvPr>
          <p:cNvPicPr>
            <a:picLocks noGrp="1" noRot="1" noChangeAspect="1"/>
          </p:cNvPicPr>
          <p:nvPr>
            <p:ph sz="half" idx="1"/>
            <a:videoFile r:link="rId1"/>
          </p:nvPr>
        </p:nvPicPr>
        <p:blipFill>
          <a:blip r:embed="rId5"/>
          <a:stretch>
            <a:fillRect/>
          </a:stretch>
        </p:blipFill>
        <p:spPr>
          <a:xfrm>
            <a:off x="508000" y="1600200"/>
            <a:ext cx="8128000" cy="4572000"/>
          </a:xfrm>
          <a:prstGeom prst="rect">
            <a:avLst/>
          </a:prstGeom>
        </p:spPr>
      </p:pic>
      <p:sp>
        <p:nvSpPr>
          <p:cNvPr id="7" name="Rectangle 7"/>
          <p:cNvSpPr>
            <a:spLocks noChangeArrowheads="1"/>
          </p:cNvSpPr>
          <p:nvPr/>
        </p:nvSpPr>
        <p:spPr bwMode="auto">
          <a:xfrm>
            <a:off x="3124200" y="6172200"/>
            <a:ext cx="289560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Nebraska video (3:00)</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South Dakota!</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November 2, 1889</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Mount Rushmore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Under God, the people rule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Pierre</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American </a:t>
            </a:r>
            <a:r>
              <a:rPr lang="en-US" sz="2000" b="1" dirty="0" err="1" smtClean="0">
                <a:solidFill>
                  <a:schemeClr val="accent2">
                    <a:lumMod val="75000"/>
                  </a:schemeClr>
                </a:solidFill>
              </a:rPr>
              <a:t>Pasqueflower</a:t>
            </a:r>
            <a:endParaRPr lang="en-US" sz="2000" b="1" dirty="0" smtClean="0">
              <a:solidFill>
                <a:schemeClr val="accent2">
                  <a:lumMod val="75000"/>
                </a:schemeClr>
              </a:solidFill>
            </a:endParaRP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Ring-necked Pheasant</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Black Hills Spruce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Hail, South Dakota</a:t>
            </a:r>
          </a:p>
          <a:p>
            <a:pPr fontAlgn="auto">
              <a:spcAft>
                <a:spcPts val="0"/>
              </a:spcAft>
              <a:buFont typeface="Arial" pitchFamily="34" charset="0"/>
              <a:buNone/>
              <a:defRPr/>
            </a:pPr>
            <a:endParaRPr lang="en-US" sz="2000" dirty="0"/>
          </a:p>
        </p:txBody>
      </p:sp>
      <p:pic>
        <p:nvPicPr>
          <p:cNvPr id="55299" name="Picture 5" descr="south dakota.WMF"/>
          <p:cNvPicPr>
            <a:picLocks noChangeAspect="1"/>
          </p:cNvPicPr>
          <p:nvPr/>
        </p:nvPicPr>
        <p:blipFill>
          <a:blip r:embed="rId3"/>
          <a:srcRect/>
          <a:stretch>
            <a:fillRect/>
          </a:stretch>
        </p:blipFill>
        <p:spPr bwMode="auto">
          <a:xfrm>
            <a:off x="4648200" y="3641725"/>
            <a:ext cx="3983038" cy="3140075"/>
          </a:xfrm>
          <a:prstGeom prst="rect">
            <a:avLst/>
          </a:prstGeom>
          <a:ln>
            <a:noFill/>
          </a:ln>
          <a:effectLst>
            <a:outerShdw blurRad="190500" algn="tl" rotWithShape="0">
              <a:srgbClr val="000000">
                <a:alpha val="70000"/>
              </a:srgbClr>
            </a:outerShdw>
          </a:effectLst>
        </p:spPr>
      </p:pic>
      <p:pic>
        <p:nvPicPr>
          <p:cNvPr id="55300" name="Content Placeholder 7" descr="south dakota.JPG"/>
          <p:cNvPicPr>
            <a:picLocks noGrp="1" noChangeAspect="1"/>
          </p:cNvPicPr>
          <p:nvPr>
            <p:ph sz="half" idx="2"/>
          </p:nvPr>
        </p:nvPicPr>
        <p:blipFill>
          <a:blip r:embed="rId4"/>
          <a:srcRect/>
          <a:stretch>
            <a:fillRect/>
          </a:stretch>
        </p:blipFill>
        <p:spPr>
          <a:xfrm>
            <a:off x="457200" y="5105400"/>
            <a:ext cx="2286000" cy="136842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The next stop we will travel to is South Dakota…</a:t>
            </a:r>
            <a:endParaRPr lang="en-US" sz="4000"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57347" name="Picture 4"/>
          <p:cNvPicPr>
            <a:picLocks noChangeAspect="1" noChangeArrowheads="1"/>
          </p:cNvPicPr>
          <p:nvPr/>
        </p:nvPicPr>
        <p:blipFill>
          <a:blip r:embed="rId5"/>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File:Deadwood birdseye circa 1890s.jpg">
            <a:hlinkClick r:id="rId3"/>
          </p:cNvPr>
          <p:cNvPicPr>
            <a:picLocks noChangeAspect="1" noChangeArrowheads="1"/>
          </p:cNvPicPr>
          <p:nvPr/>
        </p:nvPicPr>
        <p:blipFill>
          <a:blip r:embed="rId4"/>
          <a:srcRect/>
          <a:stretch>
            <a:fillRect/>
          </a:stretch>
        </p:blipFill>
        <p:spPr bwMode="auto">
          <a:xfrm>
            <a:off x="5159375" y="4572000"/>
            <a:ext cx="2917825" cy="2133600"/>
          </a:xfrm>
          <a:prstGeom prst="rect">
            <a:avLst/>
          </a:prstGeom>
          <a:ln>
            <a:noFill/>
          </a:ln>
          <a:effectLst>
            <a:outerShdw blurRad="190500" algn="tl" rotWithShape="0">
              <a:srgbClr val="000000">
                <a:alpha val="70000"/>
              </a:srgbClr>
            </a:outerShdw>
          </a:effectLst>
        </p:spPr>
      </p:pic>
      <p:pic>
        <p:nvPicPr>
          <p:cNvPr id="29700" name="Picture 4" descr="http://blackhillsportal.com/cnt/files/Image/News_Photo/Black_Hills_View.jpg"/>
          <p:cNvPicPr>
            <a:picLocks noChangeAspect="1" noChangeArrowheads="1"/>
          </p:cNvPicPr>
          <p:nvPr/>
        </p:nvPicPr>
        <p:blipFill>
          <a:blip r:embed="rId5"/>
          <a:srcRect r="7317"/>
          <a:stretch>
            <a:fillRect/>
          </a:stretch>
        </p:blipFill>
        <p:spPr bwMode="auto">
          <a:xfrm>
            <a:off x="6019800" y="2590800"/>
            <a:ext cx="2895600" cy="208756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4: South Dakota’s </a:t>
            </a:r>
            <a:br>
              <a:rPr lang="en-US" sz="4000" b="1" dirty="0" smtClean="0">
                <a:solidFill>
                  <a:schemeClr val="accent1">
                    <a:lumMod val="75000"/>
                  </a:schemeClr>
                </a:solidFill>
              </a:rPr>
            </a:br>
            <a:r>
              <a:rPr lang="en-US" sz="4000" b="1" dirty="0" smtClean="0">
                <a:solidFill>
                  <a:schemeClr val="accent1">
                    <a:lumMod val="75000"/>
                  </a:schemeClr>
                </a:solidFill>
              </a:rPr>
              <a:t>Heroes</a:t>
            </a:r>
            <a:endParaRPr lang="en-US" sz="4000" b="1" dirty="0">
              <a:solidFill>
                <a:schemeClr val="accent1">
                  <a:lumMod val="75000"/>
                </a:schemeClr>
              </a:solidFill>
            </a:endParaRPr>
          </a:p>
        </p:txBody>
      </p:sp>
      <p:sp>
        <p:nvSpPr>
          <p:cNvPr id="3" name="Content Placeholder 2"/>
          <p:cNvSpPr>
            <a:spLocks noGrp="1"/>
          </p:cNvSpPr>
          <p:nvPr>
            <p:ph sz="half" idx="1"/>
          </p:nvPr>
        </p:nvSpPr>
        <p:spPr>
          <a:xfrm>
            <a:off x="457200" y="1447800"/>
            <a:ext cx="4267200" cy="5257800"/>
          </a:xfrm>
        </p:spPr>
        <p:txBody>
          <a:bodyPr rtlCol="0">
            <a:normAutofit/>
          </a:bodyPr>
          <a:lstStyle/>
          <a:p>
            <a:pPr marL="0" indent="0" fontAlgn="auto">
              <a:spcAft>
                <a:spcPts val="0"/>
              </a:spcAft>
              <a:buFont typeface="Arial" pitchFamily="34" charset="0"/>
              <a:buNone/>
              <a:defRPr/>
            </a:pPr>
            <a:r>
              <a:rPr lang="en-US" sz="2000" dirty="0" smtClean="0"/>
              <a:t>The Black Hills, in the southwest part of South Dakota, are sacred to American Indian tribes such as the Sioux. When settlers moved into the area, tribes were pushed off their land. The American Indians fought to keep their land, but lost most of it. The Sioux were forced to live on </a:t>
            </a:r>
            <a:r>
              <a:rPr lang="en-US" sz="2000" b="1" dirty="0" smtClean="0">
                <a:solidFill>
                  <a:schemeClr val="accent1">
                    <a:lumMod val="75000"/>
                  </a:schemeClr>
                </a:solidFill>
              </a:rPr>
              <a:t>reservations</a:t>
            </a:r>
            <a:r>
              <a:rPr lang="en-US" sz="2000" dirty="0" smtClean="0"/>
              <a:t>, special areas set aside for American Indians to live. There are still about 310 reservations in the United States.</a:t>
            </a:r>
          </a:p>
        </p:txBody>
      </p:sp>
      <p:pic>
        <p:nvPicPr>
          <p:cNvPr id="29698" name="Picture 2" descr="http://www.cityprofile.com/forum/attachments/south-dakota/12244-black-hills-custer-state-park.jpg"/>
          <p:cNvPicPr>
            <a:picLocks noChangeAspect="1" noChangeArrowheads="1"/>
          </p:cNvPicPr>
          <p:nvPr/>
        </p:nvPicPr>
        <p:blipFill>
          <a:blip r:embed="rId6"/>
          <a:srcRect t="10625"/>
          <a:stretch>
            <a:fillRect/>
          </a:stretch>
        </p:blipFill>
        <p:spPr bwMode="auto">
          <a:xfrm>
            <a:off x="4846638" y="914400"/>
            <a:ext cx="3230562" cy="1922463"/>
          </a:xfrm>
          <a:prstGeom prst="rect">
            <a:avLst/>
          </a:prstGeom>
          <a:ln>
            <a:noFill/>
          </a:ln>
          <a:effectLst>
            <a:outerShdw blurRad="190500" algn="tl" rotWithShape="0">
              <a:srgbClr val="000000">
                <a:alpha val="70000"/>
              </a:srgbClr>
            </a:outerShdw>
          </a:effectLst>
        </p:spPr>
      </p:pic>
      <p:sp>
        <p:nvSpPr>
          <p:cNvPr id="9" name="Content Placeholder 2"/>
          <p:cNvSpPr txBox="1">
            <a:spLocks/>
          </p:cNvSpPr>
          <p:nvPr/>
        </p:nvSpPr>
        <p:spPr>
          <a:xfrm>
            <a:off x="228600" y="5562600"/>
            <a:ext cx="5029200" cy="1066800"/>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ct val="20000"/>
              </a:spcBef>
              <a:spcAft>
                <a:spcPts val="0"/>
              </a:spcAft>
              <a:buClr>
                <a:schemeClr val="accent1">
                  <a:lumMod val="75000"/>
                </a:schemeClr>
              </a:buClr>
              <a:buSzPct val="100000"/>
              <a:defRPr/>
            </a:pPr>
            <a:r>
              <a:rPr lang="en-US" sz="2000" b="1" dirty="0">
                <a:solidFill>
                  <a:schemeClr val="accent1"/>
                </a:solidFill>
              </a:rPr>
              <a:t>Fun Fact: </a:t>
            </a:r>
            <a:r>
              <a:rPr lang="en-US" sz="2000" dirty="0"/>
              <a:t>The city of Deadwood in the Black Hills began as a gold rush town. It later became a coal mining town.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4: South Dakota’s Heroes</a:t>
            </a:r>
            <a:endParaRPr lang="en-US" sz="4000" b="1" dirty="0">
              <a:solidFill>
                <a:schemeClr val="accent1">
                  <a:lumMod val="75000"/>
                </a:schemeClr>
              </a:solidFill>
            </a:endParaRPr>
          </a:p>
        </p:txBody>
      </p:sp>
      <p:sp>
        <p:nvSpPr>
          <p:cNvPr id="61442" name="Rectangle 12"/>
          <p:cNvSpPr>
            <a:spLocks noChangeArrowheads="1"/>
          </p:cNvSpPr>
          <p:nvPr/>
        </p:nvSpPr>
        <p:spPr bwMode="auto">
          <a:xfrm>
            <a:off x="3124200" y="6383338"/>
            <a:ext cx="2895600" cy="246062"/>
          </a:xfrm>
          <a:prstGeom prst="rect">
            <a:avLst/>
          </a:prstGeom>
          <a:noFill/>
          <a:ln w="9525">
            <a:noFill/>
            <a:miter lim="800000"/>
            <a:headEnd/>
            <a:tailEnd/>
          </a:ln>
        </p:spPr>
        <p:txBody>
          <a:bodyPr>
            <a:spAutoFit/>
          </a:bodyPr>
          <a:lstStyle/>
          <a:p>
            <a:pPr algn="ctr"/>
            <a:r>
              <a:rPr lang="en-US" sz="1000" dirty="0">
                <a:latin typeface="Century Gothic" pitchFamily="34" charset="0"/>
              </a:rPr>
              <a:t>Black Hills video (2:50)</a:t>
            </a:r>
          </a:p>
        </p:txBody>
      </p:sp>
      <p:pic>
        <p:nvPicPr>
          <p:cNvPr id="6" name="black hills.wmv">
            <a:hlinkClick r:id="" action="ppaction://media"/>
          </p:cNvPr>
          <p:cNvPicPr>
            <a:picLocks noGrp="1" noRot="1" noChangeAspect="1"/>
          </p:cNvPicPr>
          <p:nvPr>
            <p:ph sz="half" idx="1"/>
            <a:videoFile r:link="rId1"/>
          </p:nvPr>
        </p:nvPicPr>
        <p:blipFill>
          <a:blip r:embed="rId4"/>
          <a:srcRect/>
          <a:stretch>
            <a:fillRect/>
          </a:stretch>
        </p:blipFill>
        <p:spPr>
          <a:xfrm>
            <a:off x="1219200" y="1371600"/>
            <a:ext cx="6705600" cy="50292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4: South Dakota’s </a:t>
            </a:r>
            <a:br>
              <a:rPr lang="en-US" sz="4000" b="1" dirty="0" smtClean="0">
                <a:solidFill>
                  <a:schemeClr val="accent1">
                    <a:lumMod val="75000"/>
                  </a:schemeClr>
                </a:solidFill>
              </a:rPr>
            </a:br>
            <a:r>
              <a:rPr lang="en-US" sz="4000" b="1" dirty="0" smtClean="0">
                <a:solidFill>
                  <a:schemeClr val="accent1">
                    <a:lumMod val="75000"/>
                  </a:schemeClr>
                </a:solidFill>
              </a:rPr>
              <a:t>Heroes</a:t>
            </a:r>
            <a:endParaRPr lang="en-US" sz="4000" b="1" dirty="0">
              <a:solidFill>
                <a:schemeClr val="accent1">
                  <a:lumMod val="75000"/>
                </a:schemeClr>
              </a:solidFill>
            </a:endParaRPr>
          </a:p>
        </p:txBody>
      </p:sp>
      <p:sp>
        <p:nvSpPr>
          <p:cNvPr id="63490" name="Content Placeholder 2"/>
          <p:cNvSpPr>
            <a:spLocks noGrp="1"/>
          </p:cNvSpPr>
          <p:nvPr>
            <p:ph sz="half" idx="1"/>
          </p:nvPr>
        </p:nvSpPr>
        <p:spPr>
          <a:xfrm>
            <a:off x="381000" y="1524000"/>
            <a:ext cx="4114800" cy="4876800"/>
          </a:xfrm>
        </p:spPr>
        <p:txBody>
          <a:bodyPr/>
          <a:lstStyle/>
          <a:p>
            <a:pPr marL="0" indent="0">
              <a:buFont typeface="Arial" charset="0"/>
              <a:buNone/>
            </a:pPr>
            <a:r>
              <a:rPr lang="en-US" sz="2000" smtClean="0"/>
              <a:t>Mount Rushmore is a monument carved into the granite of the Black Hills of South Dakota. Each head that is part of the monument is as tall as a six story building! The monument honors four American presidents: George Washington, Thomas Jefferson, Theodore Roosevelt, and Abraham Lincoln. Carving started in 1927 and finished in 1941. </a:t>
            </a:r>
          </a:p>
        </p:txBody>
      </p:sp>
      <p:pic>
        <p:nvPicPr>
          <p:cNvPr id="77826" name="Picture 2" descr="http://www.scandigital.com/blog/wp-content/uploads/2009/08/Mount_rushmore__1-8.17.jpg"/>
          <p:cNvPicPr>
            <a:picLocks noChangeAspect="1" noChangeArrowheads="1"/>
          </p:cNvPicPr>
          <p:nvPr/>
        </p:nvPicPr>
        <p:blipFill>
          <a:blip r:embed="rId3"/>
          <a:srcRect/>
          <a:stretch>
            <a:fillRect/>
          </a:stretch>
        </p:blipFill>
        <p:spPr bwMode="auto">
          <a:xfrm>
            <a:off x="6629400" y="304800"/>
            <a:ext cx="2222500" cy="2743200"/>
          </a:xfrm>
          <a:prstGeom prst="rect">
            <a:avLst/>
          </a:prstGeom>
          <a:ln>
            <a:noFill/>
          </a:ln>
          <a:effectLst>
            <a:outerShdw blurRad="190500" algn="tl" rotWithShape="0">
              <a:srgbClr val="000000">
                <a:alpha val="70000"/>
              </a:srgbClr>
            </a:outerShdw>
          </a:effectLst>
        </p:spPr>
      </p:pic>
      <p:pic>
        <p:nvPicPr>
          <p:cNvPr id="77828" name="Picture 4" descr="http://www.nps.gov/moru/images/20071203125112.JPG"/>
          <p:cNvPicPr>
            <a:picLocks noChangeAspect="1" noChangeArrowheads="1"/>
          </p:cNvPicPr>
          <p:nvPr/>
        </p:nvPicPr>
        <p:blipFill>
          <a:blip r:embed="rId4"/>
          <a:srcRect/>
          <a:stretch>
            <a:fillRect/>
          </a:stretch>
        </p:blipFill>
        <p:spPr bwMode="auto">
          <a:xfrm>
            <a:off x="4419600" y="2209800"/>
            <a:ext cx="2971800" cy="2228850"/>
          </a:xfrm>
          <a:prstGeom prst="rect">
            <a:avLst/>
          </a:prstGeom>
          <a:ln>
            <a:noFill/>
          </a:ln>
          <a:effectLst>
            <a:outerShdw blurRad="190500" algn="tl" rotWithShape="0">
              <a:srgbClr val="000000">
                <a:alpha val="70000"/>
              </a:srgbClr>
            </a:outerShdw>
          </a:effectLst>
        </p:spPr>
      </p:pic>
      <p:pic>
        <p:nvPicPr>
          <p:cNvPr id="77830" name="Picture 6" descr="http://www.nps.gov/moru/images/20100201135154.JPG"/>
          <p:cNvPicPr>
            <a:picLocks noChangeAspect="1" noChangeArrowheads="1"/>
          </p:cNvPicPr>
          <p:nvPr/>
        </p:nvPicPr>
        <p:blipFill>
          <a:blip r:embed="rId5"/>
          <a:srcRect l="12252" t="27218" r="40102" b="20161"/>
          <a:stretch>
            <a:fillRect/>
          </a:stretch>
        </p:blipFill>
        <p:spPr bwMode="auto">
          <a:xfrm>
            <a:off x="5943600" y="4191000"/>
            <a:ext cx="3035300" cy="2514600"/>
          </a:xfrm>
          <a:prstGeom prst="rect">
            <a:avLst/>
          </a:prstGeom>
          <a:ln>
            <a:noFill/>
          </a:ln>
          <a:effectLst>
            <a:outerShdw blurRad="190500" algn="tl" rotWithShape="0">
              <a:srgbClr val="000000">
                <a:alpha val="70000"/>
              </a:srgbClr>
            </a:outerShdw>
          </a:effectLst>
        </p:spPr>
      </p:pic>
      <p:pic>
        <p:nvPicPr>
          <p:cNvPr id="77832" name="Picture 8" descr="http://www.planetware.com/i/photo/mount-rushmore-national-monument-keystone-sd128.jpg"/>
          <p:cNvPicPr>
            <a:picLocks noChangeAspect="1" noChangeArrowheads="1"/>
          </p:cNvPicPr>
          <p:nvPr/>
        </p:nvPicPr>
        <p:blipFill>
          <a:blip r:embed="rId6"/>
          <a:srcRect l="8000" t="27200" r="13600" b="32800"/>
          <a:stretch>
            <a:fillRect/>
          </a:stretch>
        </p:blipFill>
        <p:spPr bwMode="auto">
          <a:xfrm>
            <a:off x="2667000" y="5410200"/>
            <a:ext cx="2239963" cy="1143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4: South Dakota’s </a:t>
            </a:r>
            <a:br>
              <a:rPr lang="en-US" sz="4000" b="1" dirty="0" smtClean="0">
                <a:solidFill>
                  <a:schemeClr val="accent1">
                    <a:lumMod val="75000"/>
                  </a:schemeClr>
                </a:solidFill>
              </a:rPr>
            </a:br>
            <a:r>
              <a:rPr lang="en-US" sz="4000" b="1" dirty="0" smtClean="0">
                <a:solidFill>
                  <a:schemeClr val="accent1">
                    <a:lumMod val="75000"/>
                  </a:schemeClr>
                </a:solidFill>
              </a:rPr>
              <a:t>Heroes</a:t>
            </a:r>
            <a:endParaRPr lang="en-US" sz="4000" b="1" dirty="0">
              <a:solidFill>
                <a:schemeClr val="accent1">
                  <a:lumMod val="75000"/>
                </a:schemeClr>
              </a:solidFill>
            </a:endParaRPr>
          </a:p>
        </p:txBody>
      </p:sp>
      <p:sp>
        <p:nvSpPr>
          <p:cNvPr id="65538" name="Content Placeholder 2"/>
          <p:cNvSpPr>
            <a:spLocks noGrp="1"/>
          </p:cNvSpPr>
          <p:nvPr>
            <p:ph sz="half" idx="1"/>
          </p:nvPr>
        </p:nvSpPr>
        <p:spPr>
          <a:xfrm>
            <a:off x="304800" y="1600200"/>
            <a:ext cx="3810000" cy="5257800"/>
          </a:xfrm>
        </p:spPr>
        <p:txBody>
          <a:bodyPr/>
          <a:lstStyle/>
          <a:p>
            <a:pPr marL="0" indent="0">
              <a:buFont typeface="Arial" charset="0"/>
              <a:buNone/>
            </a:pPr>
            <a:r>
              <a:rPr lang="en-US" sz="2000" smtClean="0"/>
              <a:t>Another monument in the Black Hills is the Crazy Horse Memorial. It was started in 1948 but is still not done. When completed, it will be the largest statue in the world! The monument is being built to honor Crazy Horse. He was an American Indian chief of the Sioux tribe. During the fight to keep their land, Crazy Horse led during a battle against General Custer at Little Bighorn in Montana. He and his Sioux warriors won the battle.</a:t>
            </a:r>
          </a:p>
        </p:txBody>
      </p:sp>
      <p:pic>
        <p:nvPicPr>
          <p:cNvPr id="79874" name="Picture 2" descr="http://www.buffalosoldier.net/Gen.GeorgeCuster's1874BlackHillsExpeditionintoDakotaTerr.jpg"/>
          <p:cNvPicPr>
            <a:picLocks noChangeAspect="1" noChangeArrowheads="1"/>
          </p:cNvPicPr>
          <p:nvPr/>
        </p:nvPicPr>
        <p:blipFill>
          <a:blip r:embed="rId3" cstate="print"/>
          <a:srcRect b="37143"/>
          <a:stretch>
            <a:fillRect/>
          </a:stretch>
        </p:blipFill>
        <p:spPr bwMode="auto">
          <a:xfrm>
            <a:off x="4038600" y="4916488"/>
            <a:ext cx="2667000" cy="1712912"/>
          </a:xfrm>
          <a:prstGeom prst="rect">
            <a:avLst/>
          </a:prstGeom>
          <a:ln>
            <a:noFill/>
          </a:ln>
          <a:effectLst>
            <a:outerShdw blurRad="190500" algn="tl" rotWithShape="0">
              <a:srgbClr val="000000">
                <a:alpha val="70000"/>
              </a:srgbClr>
            </a:outerShdw>
          </a:effectLst>
        </p:spPr>
      </p:pic>
      <p:pic>
        <p:nvPicPr>
          <p:cNvPr id="79876" name="Picture 4" descr="http://aworldtourism.com/wp-content/uploads/2011/12/Crazy-Horse-Memorial-2.jpg"/>
          <p:cNvPicPr>
            <a:picLocks noChangeAspect="1" noChangeArrowheads="1"/>
          </p:cNvPicPr>
          <p:nvPr/>
        </p:nvPicPr>
        <p:blipFill>
          <a:blip r:embed="rId4"/>
          <a:srcRect/>
          <a:stretch>
            <a:fillRect/>
          </a:stretch>
        </p:blipFill>
        <p:spPr bwMode="auto">
          <a:xfrm>
            <a:off x="4343400" y="1711325"/>
            <a:ext cx="3200400" cy="2462213"/>
          </a:xfrm>
          <a:prstGeom prst="rect">
            <a:avLst/>
          </a:prstGeom>
          <a:ln>
            <a:noFill/>
          </a:ln>
          <a:effectLst>
            <a:outerShdw blurRad="190500" algn="tl" rotWithShape="0">
              <a:srgbClr val="000000">
                <a:alpha val="70000"/>
              </a:srgbClr>
            </a:outerShdw>
          </a:effectLst>
        </p:spPr>
      </p:pic>
      <p:pic>
        <p:nvPicPr>
          <p:cNvPr id="79878" name="Picture 6" descr="http://indiancountrytodaymedianetwork.com/wp-content/uploads/2010/12/LO-RES-crazy-horse-monument-AP9804150754-615x524.jpg"/>
          <p:cNvPicPr>
            <a:picLocks noChangeAspect="1" noChangeArrowheads="1"/>
          </p:cNvPicPr>
          <p:nvPr/>
        </p:nvPicPr>
        <p:blipFill>
          <a:blip r:embed="rId5"/>
          <a:srcRect/>
          <a:stretch>
            <a:fillRect/>
          </a:stretch>
        </p:blipFill>
        <p:spPr bwMode="auto">
          <a:xfrm>
            <a:off x="6553200" y="228600"/>
            <a:ext cx="2362200" cy="2011363"/>
          </a:xfrm>
          <a:prstGeom prst="rect">
            <a:avLst/>
          </a:prstGeom>
          <a:ln>
            <a:noFill/>
          </a:ln>
          <a:effectLst>
            <a:outerShdw blurRad="190500" algn="tl" rotWithShape="0">
              <a:srgbClr val="000000">
                <a:alpha val="70000"/>
              </a:srgbClr>
            </a:outerShdw>
          </a:effectLst>
        </p:spPr>
      </p:pic>
      <p:pic>
        <p:nvPicPr>
          <p:cNvPr id="79880" name="Picture 8" descr="File:Crazy Horse sketch.jpg">
            <a:hlinkClick r:id="rId6"/>
          </p:cNvPr>
          <p:cNvPicPr>
            <a:picLocks noChangeAspect="1" noChangeArrowheads="1"/>
          </p:cNvPicPr>
          <p:nvPr/>
        </p:nvPicPr>
        <p:blipFill>
          <a:blip r:embed="rId7"/>
          <a:srcRect l="16510" r="8443"/>
          <a:stretch>
            <a:fillRect/>
          </a:stretch>
        </p:blipFill>
        <p:spPr bwMode="auto">
          <a:xfrm>
            <a:off x="6858000" y="4324350"/>
            <a:ext cx="2057400" cy="1543050"/>
          </a:xfrm>
          <a:prstGeom prst="rect">
            <a:avLst/>
          </a:prstGeom>
          <a:ln>
            <a:noFill/>
          </a:ln>
          <a:effectLst>
            <a:outerShdw blurRad="190500" algn="tl" rotWithShape="0">
              <a:srgbClr val="000000">
                <a:alpha val="70000"/>
              </a:srgbClr>
            </a:outerShdw>
          </a:effectLst>
        </p:spPr>
      </p:pic>
      <p:pic>
        <p:nvPicPr>
          <p:cNvPr id="79882" name="Picture 10" descr="http://upload.wikimedia.org/wikipedia/commons/7/76/Crazy_Horse_Monument_Entrance_Sign.jpg"/>
          <p:cNvPicPr>
            <a:picLocks noChangeAspect="1" noChangeArrowheads="1"/>
          </p:cNvPicPr>
          <p:nvPr/>
        </p:nvPicPr>
        <p:blipFill>
          <a:blip r:embed="rId8"/>
          <a:srcRect l="10000" r="12500" b="33333"/>
          <a:stretch>
            <a:fillRect/>
          </a:stretch>
        </p:blipFill>
        <p:spPr bwMode="auto">
          <a:xfrm>
            <a:off x="7269163" y="2976563"/>
            <a:ext cx="1646237" cy="106203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North Dakota!</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80772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November 2, 1889</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Peace Garden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Liberty and union, now and forever, one and inseparable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Bismarck</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Wild Prairie Rose</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Western Meadowlark</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American Elm</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North Dakota Hymn</a:t>
            </a:r>
          </a:p>
          <a:p>
            <a:pPr fontAlgn="auto">
              <a:spcAft>
                <a:spcPts val="0"/>
              </a:spcAft>
              <a:buFont typeface="Arial" pitchFamily="34" charset="0"/>
              <a:buNone/>
              <a:defRPr/>
            </a:pPr>
            <a:endParaRPr lang="en-US" sz="2000" dirty="0"/>
          </a:p>
        </p:txBody>
      </p:sp>
      <p:pic>
        <p:nvPicPr>
          <p:cNvPr id="67587" name="Picture 5" descr="north dakota.WMF"/>
          <p:cNvPicPr>
            <a:picLocks noChangeAspect="1"/>
          </p:cNvPicPr>
          <p:nvPr/>
        </p:nvPicPr>
        <p:blipFill>
          <a:blip r:embed="rId3"/>
          <a:srcRect/>
          <a:stretch>
            <a:fillRect/>
          </a:stretch>
        </p:blipFill>
        <p:spPr bwMode="auto">
          <a:xfrm>
            <a:off x="4381500" y="2971800"/>
            <a:ext cx="4187825" cy="3810000"/>
          </a:xfrm>
          <a:prstGeom prst="rect">
            <a:avLst/>
          </a:prstGeom>
          <a:ln>
            <a:noFill/>
          </a:ln>
          <a:effectLst>
            <a:outerShdw blurRad="190500" algn="tl" rotWithShape="0">
              <a:srgbClr val="000000">
                <a:alpha val="70000"/>
              </a:srgbClr>
            </a:outerShdw>
          </a:effectLst>
        </p:spPr>
      </p:pic>
      <p:pic>
        <p:nvPicPr>
          <p:cNvPr id="67588" name="Content Placeholder 7" descr="north dakota.JPG"/>
          <p:cNvPicPr>
            <a:picLocks noGrp="1" noChangeAspect="1"/>
          </p:cNvPicPr>
          <p:nvPr>
            <p:ph sz="half" idx="2"/>
          </p:nvPr>
        </p:nvPicPr>
        <p:blipFill>
          <a:blip r:embed="rId4"/>
          <a:srcRect/>
          <a:stretch>
            <a:fillRect/>
          </a:stretch>
        </p:blipFill>
        <p:spPr>
          <a:xfrm>
            <a:off x="533400" y="4724400"/>
            <a:ext cx="2286000" cy="179863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sz="4000" b="1" dirty="0" smtClean="0">
                <a:solidFill>
                  <a:schemeClr val="accent1">
                    <a:lumMod val="75000"/>
                  </a:schemeClr>
                </a:solidFill>
              </a:rPr>
              <a:t>North Dakota…</a:t>
            </a:r>
            <a:endParaRPr lang="en-US" sz="4000" b="1" dirty="0">
              <a:solidFill>
                <a:schemeClr val="accent1">
                  <a:lumMod val="75000"/>
                </a:schemeClr>
              </a:solidFill>
            </a:endParaRPr>
          </a:p>
        </p:txBody>
      </p:sp>
      <p:pic>
        <p:nvPicPr>
          <p:cNvPr id="69636"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pic>
        <p:nvPicPr>
          <p:cNvPr id="6" name="North Dakota.wmv">
            <a:hlinkClick r:id="" action="ppaction://media"/>
          </p:cNvPr>
          <p:cNvPicPr>
            <a:picLocks noGrp="1" noRot="1" noChangeAspect="1"/>
          </p:cNvPicPr>
          <p:nvPr>
            <p:ph sz="half" idx="1"/>
            <a:videoFile r:link="rId1"/>
          </p:nvPr>
        </p:nvPicPr>
        <p:blipFill>
          <a:blip r:embed="rId5"/>
          <a:stretch>
            <a:fillRect/>
          </a:stretch>
        </p:blipFill>
        <p:spPr>
          <a:xfrm>
            <a:off x="1524000" y="1600200"/>
            <a:ext cx="6096000" cy="4572000"/>
          </a:xfrm>
          <a:prstGeom prst="rect">
            <a:avLst/>
          </a:prstGeom>
        </p:spPr>
      </p:pic>
      <p:sp>
        <p:nvSpPr>
          <p:cNvPr id="7" name="Rectangle 12"/>
          <p:cNvSpPr>
            <a:spLocks noChangeArrowheads="1"/>
          </p:cNvSpPr>
          <p:nvPr/>
        </p:nvSpPr>
        <p:spPr bwMode="auto">
          <a:xfrm>
            <a:off x="3124200" y="6172200"/>
            <a:ext cx="289560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North Dakota </a:t>
            </a:r>
            <a:r>
              <a:rPr lang="en-US" sz="1000" dirty="0">
                <a:latin typeface="Century Gothic" pitchFamily="34" charset="0"/>
              </a:rPr>
              <a:t>video (</a:t>
            </a:r>
            <a:r>
              <a:rPr lang="en-US" sz="1000" dirty="0" smtClean="0">
                <a:latin typeface="Century Gothic" pitchFamily="34" charset="0"/>
              </a:rPr>
              <a:t>2:34)</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Michigan!</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58674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January 26, 1837</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Great Lakes State, Wolverine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If you seek a pleasant peninsula, look about you.</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Lansing</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Apple Blossom</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Robin</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White Pine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Michigan, My Michigan</a:t>
            </a:r>
          </a:p>
          <a:p>
            <a:pPr fontAlgn="auto">
              <a:spcAft>
                <a:spcPts val="0"/>
              </a:spcAft>
              <a:buFont typeface="Arial" pitchFamily="34" charset="0"/>
              <a:buNone/>
              <a:defRPr/>
            </a:pPr>
            <a:endParaRPr lang="en-US" sz="2000" dirty="0"/>
          </a:p>
        </p:txBody>
      </p:sp>
      <p:pic>
        <p:nvPicPr>
          <p:cNvPr id="70659" name="Picture 5" descr="michigan.WMF"/>
          <p:cNvPicPr>
            <a:picLocks noChangeAspect="1"/>
          </p:cNvPicPr>
          <p:nvPr/>
        </p:nvPicPr>
        <p:blipFill>
          <a:blip r:embed="rId3"/>
          <a:srcRect/>
          <a:stretch>
            <a:fillRect/>
          </a:stretch>
        </p:blipFill>
        <p:spPr bwMode="auto">
          <a:xfrm>
            <a:off x="4800600" y="2924175"/>
            <a:ext cx="3794125" cy="3781425"/>
          </a:xfrm>
          <a:prstGeom prst="rect">
            <a:avLst/>
          </a:prstGeom>
          <a:ln>
            <a:noFill/>
          </a:ln>
          <a:effectLst>
            <a:outerShdw blurRad="190500" algn="tl" rotWithShape="0">
              <a:srgbClr val="000000">
                <a:alpha val="70000"/>
              </a:srgbClr>
            </a:outerShdw>
          </a:effectLst>
        </p:spPr>
      </p:pic>
      <p:pic>
        <p:nvPicPr>
          <p:cNvPr id="70660" name="Content Placeholder 7" descr="michigan.JPG"/>
          <p:cNvPicPr>
            <a:picLocks noGrp="1" noChangeAspect="1"/>
          </p:cNvPicPr>
          <p:nvPr>
            <p:ph sz="half" idx="2"/>
          </p:nvPr>
        </p:nvPicPr>
        <p:blipFill>
          <a:blip r:embed="rId4"/>
          <a:srcRect/>
          <a:stretch>
            <a:fillRect/>
          </a:stretch>
        </p:blipFill>
        <p:spPr>
          <a:xfrm>
            <a:off x="533400" y="4953000"/>
            <a:ext cx="2286000" cy="152082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1143000"/>
          </a:xfrm>
        </p:spPr>
        <p:txBody>
          <a:bodyPr rtlCol="0">
            <a:noAutofit/>
          </a:bodyPr>
          <a:lstStyle/>
          <a:p>
            <a:pPr algn="l" fontAlgn="auto">
              <a:spcAft>
                <a:spcPts val="0"/>
              </a:spcAft>
              <a:defRPr/>
            </a:pPr>
            <a:r>
              <a:rPr lang="en-US" sz="4000" b="1" dirty="0" smtClean="0">
                <a:solidFill>
                  <a:schemeClr val="accent1">
                    <a:lumMod val="75000"/>
                  </a:schemeClr>
                </a:solidFill>
              </a:rPr>
              <a:t>Traveling </a:t>
            </a:r>
            <a:r>
              <a:rPr lang="en-US" sz="4000" b="1" dirty="0" smtClean="0">
                <a:solidFill>
                  <a:schemeClr val="accent1">
                    <a:lumMod val="75000"/>
                  </a:schemeClr>
                </a:solidFill>
              </a:rPr>
              <a:t>by </a:t>
            </a:r>
            <a:br>
              <a:rPr lang="en-US" sz="4000" b="1" dirty="0" smtClean="0">
                <a:solidFill>
                  <a:schemeClr val="accent1">
                    <a:lumMod val="75000"/>
                  </a:schemeClr>
                </a:solidFill>
              </a:rPr>
            </a:br>
            <a:r>
              <a:rPr lang="en-US" sz="4000" b="1" dirty="0" smtClean="0">
                <a:solidFill>
                  <a:schemeClr val="accent1">
                    <a:lumMod val="75000"/>
                  </a:schemeClr>
                </a:solidFill>
              </a:rPr>
              <a:t>Crop Duster</a:t>
            </a:r>
            <a:endParaRPr lang="en-US" sz="4000" b="1" dirty="0">
              <a:solidFill>
                <a:schemeClr val="accent1">
                  <a:lumMod val="75000"/>
                </a:schemeClr>
              </a:solidFill>
            </a:endParaRPr>
          </a:p>
        </p:txBody>
      </p:sp>
      <p:sp>
        <p:nvSpPr>
          <p:cNvPr id="19458" name="Content Placeholder 2"/>
          <p:cNvSpPr>
            <a:spLocks noGrp="1"/>
          </p:cNvSpPr>
          <p:nvPr>
            <p:ph sz="half" idx="1"/>
          </p:nvPr>
        </p:nvSpPr>
        <p:spPr>
          <a:xfrm>
            <a:off x="304800" y="2133600"/>
            <a:ext cx="4419600" cy="2133600"/>
          </a:xfrm>
        </p:spPr>
        <p:txBody>
          <a:bodyPr/>
          <a:lstStyle/>
          <a:p>
            <a:pPr marL="0" indent="0">
              <a:buFont typeface="Arial" charset="0"/>
              <a:buNone/>
            </a:pPr>
            <a:r>
              <a:rPr lang="en-US" sz="2000" smtClean="0"/>
              <a:t>During our tour of the Midwest Region, we will travel in planes called crop dusters. They are small planes that fly close to the ground and spray chemicals on crops. </a:t>
            </a:r>
          </a:p>
        </p:txBody>
      </p:sp>
      <p:sp>
        <p:nvSpPr>
          <p:cNvPr id="5" name="Subtitle 2"/>
          <p:cNvSpPr txBox="1">
            <a:spLocks/>
          </p:cNvSpPr>
          <p:nvPr/>
        </p:nvSpPr>
        <p:spPr>
          <a:xfrm>
            <a:off x="4267200" y="3810000"/>
            <a:ext cx="4800600" cy="2286000"/>
          </a:xfrm>
          <a:prstGeom prst="rect">
            <a:avLst/>
          </a:prstGeom>
          <a:effectLst/>
        </p:spPr>
        <p:txBody>
          <a:bodyPr>
            <a:normAutofit/>
          </a:bodyPr>
          <a:lstStyle/>
          <a:p>
            <a:pPr marL="342900" indent="-342900" algn="ctr" fontAlgn="auto">
              <a:spcBef>
                <a:spcPct val="20000"/>
              </a:spcBef>
              <a:spcAft>
                <a:spcPts val="0"/>
              </a:spcAft>
              <a:defRPr/>
            </a:pPr>
            <a:r>
              <a:rPr lang="en-US" sz="2400" dirty="0">
                <a:latin typeface="+mn-lt"/>
                <a:cs typeface="+mn-cs"/>
              </a:rPr>
              <a:t>The Midwest</a:t>
            </a:r>
          </a:p>
          <a:p>
            <a:pPr marL="342900" indent="-342900" algn="ctr" fontAlgn="auto">
              <a:spcBef>
                <a:spcPct val="20000"/>
              </a:spcBef>
              <a:spcAft>
                <a:spcPts val="0"/>
              </a:spcAft>
              <a:defRPr/>
            </a:pPr>
            <a:r>
              <a:rPr lang="en-US" sz="2400" dirty="0">
                <a:latin typeface="+mn-lt"/>
                <a:cs typeface="+mn-cs"/>
              </a:rPr>
              <a:t>is also called</a:t>
            </a:r>
          </a:p>
          <a:p>
            <a:pPr marL="342900" indent="-342900" algn="ctr" fontAlgn="auto">
              <a:spcBef>
                <a:spcPct val="20000"/>
              </a:spcBef>
              <a:spcAft>
                <a:spcPts val="0"/>
              </a:spcAft>
              <a:defRPr/>
            </a:pPr>
            <a:r>
              <a:rPr lang="en-US" sz="2400" b="1" i="1" dirty="0">
                <a:solidFill>
                  <a:schemeClr val="accent1">
                    <a:lumMod val="50000"/>
                  </a:schemeClr>
                </a:solidFill>
                <a:latin typeface="+mn-lt"/>
                <a:cs typeface="+mn-cs"/>
              </a:rPr>
              <a:t>America’s Breadbasket</a:t>
            </a:r>
          </a:p>
          <a:p>
            <a:pPr marL="342900" indent="-342900" algn="ctr" fontAlgn="auto">
              <a:spcBef>
                <a:spcPct val="20000"/>
              </a:spcBef>
              <a:spcAft>
                <a:spcPts val="0"/>
              </a:spcAft>
              <a:defRPr/>
            </a:pPr>
            <a:r>
              <a:rPr lang="en-US" sz="2400" dirty="0">
                <a:latin typeface="+mn-lt"/>
                <a:cs typeface="+mn-cs"/>
              </a:rPr>
              <a:t>or </a:t>
            </a:r>
            <a:r>
              <a:rPr lang="en-US" sz="2400" b="1" i="1" dirty="0">
                <a:solidFill>
                  <a:schemeClr val="accent1">
                    <a:lumMod val="50000"/>
                  </a:schemeClr>
                </a:solidFill>
                <a:latin typeface="+mn-lt"/>
                <a:cs typeface="+mn-cs"/>
              </a:rPr>
              <a:t>America’s Heartland</a:t>
            </a:r>
          </a:p>
        </p:txBody>
      </p:sp>
      <p:pic>
        <p:nvPicPr>
          <p:cNvPr id="19460" name="Picture 2" descr="http://www.clker.com/cliparts/8/4/0/4/11970907931953270206johnny_automatic_loaf_of_bread_1.svg.hi.png"/>
          <p:cNvPicPr>
            <a:picLocks noChangeAspect="1" noChangeArrowheads="1"/>
          </p:cNvPicPr>
          <p:nvPr/>
        </p:nvPicPr>
        <p:blipFill>
          <a:blip r:embed="rId4"/>
          <a:srcRect/>
          <a:stretch>
            <a:fillRect/>
          </a:stretch>
        </p:blipFill>
        <p:spPr bwMode="auto">
          <a:xfrm>
            <a:off x="4267200" y="3886200"/>
            <a:ext cx="1219200" cy="735013"/>
          </a:xfrm>
          <a:prstGeom prst="rect">
            <a:avLst/>
          </a:prstGeom>
          <a:noFill/>
          <a:ln w="9525">
            <a:noFill/>
            <a:miter lim="800000"/>
            <a:headEnd/>
            <a:tailEnd/>
          </a:ln>
        </p:spPr>
      </p:pic>
      <p:pic>
        <p:nvPicPr>
          <p:cNvPr id="19461" name="Picture 6" descr="heartland.gif"/>
          <p:cNvPicPr>
            <a:picLocks noChangeAspect="1"/>
          </p:cNvPicPr>
          <p:nvPr/>
        </p:nvPicPr>
        <p:blipFill>
          <a:blip r:embed="rId5"/>
          <a:srcRect/>
          <a:stretch>
            <a:fillRect/>
          </a:stretch>
        </p:blipFill>
        <p:spPr bwMode="auto">
          <a:xfrm>
            <a:off x="8058150" y="5410200"/>
            <a:ext cx="1009650" cy="809625"/>
          </a:xfrm>
          <a:prstGeom prst="rect">
            <a:avLst/>
          </a:prstGeom>
          <a:noFill/>
          <a:ln w="9525">
            <a:noFill/>
            <a:miter lim="800000"/>
            <a:headEnd/>
            <a:tailEnd/>
          </a:ln>
        </p:spPr>
      </p:pic>
      <p:pic>
        <p:nvPicPr>
          <p:cNvPr id="8" name="Picture 7" descr="crop-duster.jpg"/>
          <p:cNvPicPr>
            <a:picLocks noChangeAspect="1"/>
          </p:cNvPicPr>
          <p:nvPr/>
        </p:nvPicPr>
        <p:blipFill>
          <a:blip r:embed="rId6"/>
          <a:stretch>
            <a:fillRect/>
          </a:stretch>
        </p:blipFill>
        <p:spPr>
          <a:xfrm>
            <a:off x="4953000" y="1066800"/>
            <a:ext cx="3702050" cy="2463800"/>
          </a:xfrm>
          <a:prstGeom prst="rect">
            <a:avLst/>
          </a:prstGeom>
          <a:ln>
            <a:noFill/>
          </a:ln>
          <a:effectLst>
            <a:outerShdw blurRad="190500" algn="tl" rotWithShape="0">
              <a:srgbClr val="000000">
                <a:alpha val="70000"/>
              </a:srgbClr>
            </a:outerShdw>
          </a:effectLst>
        </p:spPr>
      </p:pic>
      <p:sp>
        <p:nvSpPr>
          <p:cNvPr id="10" name="Content Placeholder 2"/>
          <p:cNvSpPr>
            <a:spLocks noGrp="1"/>
          </p:cNvSpPr>
          <p:nvPr>
            <p:ph sz="half" idx="1"/>
          </p:nvPr>
        </p:nvSpPr>
        <p:spPr>
          <a:xfrm>
            <a:off x="304800" y="3810000"/>
            <a:ext cx="3429000" cy="1066800"/>
          </a:xfrm>
        </p:spPr>
        <p:style>
          <a:lnRef idx="1">
            <a:schemeClr val="accent6"/>
          </a:lnRef>
          <a:fillRef idx="2">
            <a:schemeClr val="accent6"/>
          </a:fillRef>
          <a:effectRef idx="1">
            <a:schemeClr val="accent6"/>
          </a:effectRef>
          <a:fontRef idx="minor">
            <a:schemeClr val="dk1"/>
          </a:fontRef>
        </p:style>
        <p:txBody>
          <a:bodyPr rtlCol="0">
            <a:normAutofit/>
          </a:bodyPr>
          <a:lstStyle/>
          <a:p>
            <a:pPr marL="182880" indent="-182880" fontAlgn="auto">
              <a:spcAft>
                <a:spcPts val="0"/>
              </a:spcAft>
              <a:buClr>
                <a:schemeClr val="accent1">
                  <a:lumMod val="75000"/>
                </a:schemeClr>
              </a:buClr>
              <a:buSzPct val="100000"/>
              <a:buFont typeface="Wingdings" pitchFamily="2" charset="2"/>
              <a:buChar char="§"/>
              <a:defRPr/>
            </a:pPr>
            <a:r>
              <a:rPr lang="en-US" sz="2000" dirty="0" smtClean="0"/>
              <a:t>Why do you think we will be travelling through this region in a crop duster?</a:t>
            </a:r>
          </a:p>
        </p:txBody>
      </p:sp>
      <p:sp>
        <p:nvSpPr>
          <p:cNvPr id="11" name="Content Placeholder 2"/>
          <p:cNvSpPr>
            <a:spLocks noGrp="1"/>
          </p:cNvSpPr>
          <p:nvPr>
            <p:ph sz="half" idx="1"/>
          </p:nvPr>
        </p:nvSpPr>
        <p:spPr>
          <a:xfrm>
            <a:off x="304800" y="5029200"/>
            <a:ext cx="4343400" cy="762000"/>
          </a:xfrm>
        </p:spPr>
        <p:style>
          <a:lnRef idx="1">
            <a:schemeClr val="accent6"/>
          </a:lnRef>
          <a:fillRef idx="2">
            <a:schemeClr val="accent6"/>
          </a:fillRef>
          <a:effectRef idx="1">
            <a:schemeClr val="accent6"/>
          </a:effectRef>
          <a:fontRef idx="minor">
            <a:schemeClr val="dk1"/>
          </a:fontRef>
        </p:style>
        <p:txBody>
          <a:bodyPr rtlCol="0">
            <a:noAutofit/>
          </a:bodyPr>
          <a:lstStyle/>
          <a:p>
            <a:pPr marL="182880" indent="-182880" fontAlgn="auto">
              <a:spcAft>
                <a:spcPts val="0"/>
              </a:spcAft>
              <a:buClr>
                <a:schemeClr val="accent1">
                  <a:lumMod val="75000"/>
                </a:schemeClr>
              </a:buClr>
              <a:buSzPct val="100000"/>
              <a:buFont typeface="Wingdings" pitchFamily="2" charset="2"/>
              <a:buChar char="§"/>
              <a:defRPr/>
            </a:pPr>
            <a:r>
              <a:rPr lang="en-US" sz="2000" dirty="0" smtClean="0"/>
              <a:t>How did the Midwest get it’s two very different nicknames?</a:t>
            </a:r>
          </a:p>
        </p:txBody>
      </p:sp>
      <p:grpSp>
        <p:nvGrpSpPr>
          <p:cNvPr id="19465" name="Group 25"/>
          <p:cNvGrpSpPr>
            <a:grpSpLocks/>
          </p:cNvGrpSpPr>
          <p:nvPr/>
        </p:nvGrpSpPr>
        <p:grpSpPr bwMode="auto">
          <a:xfrm>
            <a:off x="981075" y="152400"/>
            <a:ext cx="7181850" cy="600075"/>
            <a:chOff x="228599" y="5410199"/>
            <a:chExt cx="7182037" cy="599733"/>
          </a:xfrm>
        </p:grpSpPr>
        <p:pic>
          <p:nvPicPr>
            <p:cNvPr id="19474" name="Picture 12" descr="illinois.WMF"/>
            <p:cNvPicPr>
              <a:picLocks noChangeAspect="1"/>
            </p:cNvPicPr>
            <p:nvPr/>
          </p:nvPicPr>
          <p:blipFill>
            <a:blip r:embed="rId7"/>
            <a:srcRect/>
            <a:stretch>
              <a:fillRect/>
            </a:stretch>
          </p:blipFill>
          <p:spPr bwMode="auto">
            <a:xfrm>
              <a:off x="228599" y="5411184"/>
              <a:ext cx="1097280" cy="598748"/>
            </a:xfrm>
            <a:prstGeom prst="rect">
              <a:avLst/>
            </a:prstGeom>
            <a:noFill/>
            <a:ln w="9525">
              <a:noFill/>
              <a:miter lim="800000"/>
              <a:headEnd/>
              <a:tailEnd/>
            </a:ln>
          </p:spPr>
        </p:pic>
        <p:pic>
          <p:nvPicPr>
            <p:cNvPr id="19475" name="Picture 13" descr="indiana.jpg"/>
            <p:cNvPicPr>
              <a:picLocks noChangeAspect="1"/>
            </p:cNvPicPr>
            <p:nvPr/>
          </p:nvPicPr>
          <p:blipFill>
            <a:blip r:embed="rId8"/>
            <a:srcRect/>
            <a:stretch>
              <a:fillRect/>
            </a:stretch>
          </p:blipFill>
          <p:spPr bwMode="auto">
            <a:xfrm>
              <a:off x="1447799" y="5410200"/>
              <a:ext cx="1097280" cy="585526"/>
            </a:xfrm>
            <a:prstGeom prst="rect">
              <a:avLst/>
            </a:prstGeom>
            <a:noFill/>
            <a:ln w="9525">
              <a:noFill/>
              <a:miter lim="800000"/>
              <a:headEnd/>
              <a:tailEnd/>
            </a:ln>
          </p:spPr>
        </p:pic>
        <p:pic>
          <p:nvPicPr>
            <p:cNvPr id="19476" name="Picture 14" descr="iowa.WMF"/>
            <p:cNvPicPr>
              <a:picLocks noChangeAspect="1"/>
            </p:cNvPicPr>
            <p:nvPr/>
          </p:nvPicPr>
          <p:blipFill>
            <a:blip r:embed="rId9"/>
            <a:srcRect/>
            <a:stretch>
              <a:fillRect/>
            </a:stretch>
          </p:blipFill>
          <p:spPr bwMode="auto">
            <a:xfrm>
              <a:off x="2654598" y="5410199"/>
              <a:ext cx="1097280" cy="598056"/>
            </a:xfrm>
            <a:prstGeom prst="rect">
              <a:avLst/>
            </a:prstGeom>
            <a:noFill/>
            <a:ln w="9525">
              <a:noFill/>
              <a:miter lim="800000"/>
              <a:headEnd/>
              <a:tailEnd/>
            </a:ln>
          </p:spPr>
        </p:pic>
        <p:pic>
          <p:nvPicPr>
            <p:cNvPr id="19477" name="Picture 15" descr="kansas.WMF"/>
            <p:cNvPicPr>
              <a:picLocks noChangeAspect="1"/>
            </p:cNvPicPr>
            <p:nvPr/>
          </p:nvPicPr>
          <p:blipFill>
            <a:blip r:embed="rId10"/>
            <a:srcRect/>
            <a:stretch>
              <a:fillRect/>
            </a:stretch>
          </p:blipFill>
          <p:spPr bwMode="auto">
            <a:xfrm>
              <a:off x="3873219" y="5411184"/>
              <a:ext cx="1097280" cy="598748"/>
            </a:xfrm>
            <a:prstGeom prst="rect">
              <a:avLst/>
            </a:prstGeom>
            <a:noFill/>
            <a:ln w="9525">
              <a:noFill/>
              <a:miter lim="800000"/>
              <a:headEnd/>
              <a:tailEnd/>
            </a:ln>
          </p:spPr>
        </p:pic>
        <p:pic>
          <p:nvPicPr>
            <p:cNvPr id="19478" name="Picture 16" descr="michigan.WMF"/>
            <p:cNvPicPr>
              <a:picLocks noChangeAspect="1"/>
            </p:cNvPicPr>
            <p:nvPr/>
          </p:nvPicPr>
          <p:blipFill>
            <a:blip r:embed="rId11"/>
            <a:srcRect/>
            <a:stretch>
              <a:fillRect/>
            </a:stretch>
          </p:blipFill>
          <p:spPr bwMode="auto">
            <a:xfrm>
              <a:off x="5094156" y="5411184"/>
              <a:ext cx="1097280" cy="598748"/>
            </a:xfrm>
            <a:prstGeom prst="rect">
              <a:avLst/>
            </a:prstGeom>
            <a:noFill/>
            <a:ln w="9525">
              <a:noFill/>
              <a:miter lim="800000"/>
              <a:headEnd/>
              <a:tailEnd/>
            </a:ln>
          </p:spPr>
        </p:pic>
        <p:pic>
          <p:nvPicPr>
            <p:cNvPr id="19479" name="Picture 17" descr="minnesota.WMF"/>
            <p:cNvPicPr>
              <a:picLocks noChangeAspect="1"/>
            </p:cNvPicPr>
            <p:nvPr/>
          </p:nvPicPr>
          <p:blipFill>
            <a:blip r:embed="rId12"/>
            <a:srcRect/>
            <a:stretch>
              <a:fillRect/>
            </a:stretch>
          </p:blipFill>
          <p:spPr bwMode="auto">
            <a:xfrm>
              <a:off x="6313356" y="5411184"/>
              <a:ext cx="1097280" cy="598748"/>
            </a:xfrm>
            <a:prstGeom prst="rect">
              <a:avLst/>
            </a:prstGeom>
            <a:noFill/>
            <a:ln w="9525">
              <a:noFill/>
              <a:miter lim="800000"/>
              <a:headEnd/>
              <a:tailEnd/>
            </a:ln>
          </p:spPr>
        </p:pic>
      </p:grpSp>
      <p:grpSp>
        <p:nvGrpSpPr>
          <p:cNvPr id="19466" name="Group 24"/>
          <p:cNvGrpSpPr>
            <a:grpSpLocks/>
          </p:cNvGrpSpPr>
          <p:nvPr/>
        </p:nvGrpSpPr>
        <p:grpSpPr bwMode="auto">
          <a:xfrm>
            <a:off x="981075" y="6096000"/>
            <a:ext cx="7181850" cy="600075"/>
            <a:chOff x="838199" y="6096000"/>
            <a:chExt cx="7182037" cy="600485"/>
          </a:xfrm>
        </p:grpSpPr>
        <p:pic>
          <p:nvPicPr>
            <p:cNvPr id="19468" name="Picture 18" descr="missouri.WMF"/>
            <p:cNvPicPr>
              <a:picLocks noChangeAspect="1"/>
            </p:cNvPicPr>
            <p:nvPr/>
          </p:nvPicPr>
          <p:blipFill>
            <a:blip r:embed="rId13"/>
            <a:srcRect/>
            <a:stretch>
              <a:fillRect/>
            </a:stretch>
          </p:blipFill>
          <p:spPr bwMode="auto">
            <a:xfrm>
              <a:off x="838199" y="6097737"/>
              <a:ext cx="1097280" cy="598748"/>
            </a:xfrm>
            <a:prstGeom prst="rect">
              <a:avLst/>
            </a:prstGeom>
            <a:noFill/>
            <a:ln w="9525">
              <a:noFill/>
              <a:miter lim="800000"/>
              <a:headEnd/>
              <a:tailEnd/>
            </a:ln>
          </p:spPr>
        </p:pic>
        <p:pic>
          <p:nvPicPr>
            <p:cNvPr id="19469" name="Picture 19" descr="nebraska.WMF"/>
            <p:cNvPicPr>
              <a:picLocks noChangeAspect="1"/>
            </p:cNvPicPr>
            <p:nvPr/>
          </p:nvPicPr>
          <p:blipFill>
            <a:blip r:embed="rId14"/>
            <a:srcRect/>
            <a:stretch>
              <a:fillRect/>
            </a:stretch>
          </p:blipFill>
          <p:spPr bwMode="auto">
            <a:xfrm>
              <a:off x="2070555" y="6097737"/>
              <a:ext cx="1097280" cy="598748"/>
            </a:xfrm>
            <a:prstGeom prst="rect">
              <a:avLst/>
            </a:prstGeom>
            <a:noFill/>
            <a:ln w="9525">
              <a:noFill/>
              <a:miter lim="800000"/>
              <a:headEnd/>
              <a:tailEnd/>
            </a:ln>
          </p:spPr>
        </p:pic>
        <p:pic>
          <p:nvPicPr>
            <p:cNvPr id="19470" name="Picture 20" descr="north dakota.WMF"/>
            <p:cNvPicPr>
              <a:picLocks noChangeAspect="1"/>
            </p:cNvPicPr>
            <p:nvPr/>
          </p:nvPicPr>
          <p:blipFill>
            <a:blip r:embed="rId15"/>
            <a:srcRect/>
            <a:stretch>
              <a:fillRect/>
            </a:stretch>
          </p:blipFill>
          <p:spPr bwMode="auto">
            <a:xfrm>
              <a:off x="3264777" y="6097737"/>
              <a:ext cx="1097280" cy="598748"/>
            </a:xfrm>
            <a:prstGeom prst="rect">
              <a:avLst/>
            </a:prstGeom>
            <a:noFill/>
            <a:ln w="9525">
              <a:noFill/>
              <a:miter lim="800000"/>
              <a:headEnd/>
              <a:tailEnd/>
            </a:ln>
          </p:spPr>
        </p:pic>
        <p:pic>
          <p:nvPicPr>
            <p:cNvPr id="19471" name="Picture 21" descr="ohio.WMF"/>
            <p:cNvPicPr>
              <a:picLocks noChangeAspect="1"/>
            </p:cNvPicPr>
            <p:nvPr/>
          </p:nvPicPr>
          <p:blipFill>
            <a:blip r:embed="rId16"/>
            <a:srcRect/>
            <a:stretch>
              <a:fillRect/>
            </a:stretch>
          </p:blipFill>
          <p:spPr bwMode="auto">
            <a:xfrm>
              <a:off x="5703756" y="6097737"/>
              <a:ext cx="1097280" cy="598748"/>
            </a:xfrm>
            <a:prstGeom prst="rect">
              <a:avLst/>
            </a:prstGeom>
            <a:noFill/>
            <a:ln w="9525">
              <a:noFill/>
              <a:miter lim="800000"/>
              <a:headEnd/>
              <a:tailEnd/>
            </a:ln>
          </p:spPr>
        </p:pic>
        <p:pic>
          <p:nvPicPr>
            <p:cNvPr id="19472" name="Picture 22" descr="south dakota.WMF"/>
            <p:cNvPicPr>
              <a:picLocks noChangeAspect="1"/>
            </p:cNvPicPr>
            <p:nvPr/>
          </p:nvPicPr>
          <p:blipFill>
            <a:blip r:embed="rId17"/>
            <a:srcRect/>
            <a:stretch>
              <a:fillRect/>
            </a:stretch>
          </p:blipFill>
          <p:spPr bwMode="auto">
            <a:xfrm>
              <a:off x="4481082" y="6096000"/>
              <a:ext cx="1097280" cy="600471"/>
            </a:xfrm>
            <a:prstGeom prst="rect">
              <a:avLst/>
            </a:prstGeom>
            <a:noFill/>
            <a:ln w="9525">
              <a:noFill/>
              <a:miter lim="800000"/>
              <a:headEnd/>
              <a:tailEnd/>
            </a:ln>
          </p:spPr>
        </p:pic>
        <p:pic>
          <p:nvPicPr>
            <p:cNvPr id="19473" name="Picture 23" descr="wisconsin.WMF"/>
            <p:cNvPicPr>
              <a:picLocks noChangeAspect="1"/>
            </p:cNvPicPr>
            <p:nvPr/>
          </p:nvPicPr>
          <p:blipFill>
            <a:blip r:embed="rId18"/>
            <a:srcRect/>
            <a:stretch>
              <a:fillRect/>
            </a:stretch>
          </p:blipFill>
          <p:spPr bwMode="auto">
            <a:xfrm>
              <a:off x="6922956" y="6098317"/>
              <a:ext cx="1097280" cy="597479"/>
            </a:xfrm>
            <a:prstGeom prst="rect">
              <a:avLst/>
            </a:prstGeom>
            <a:noFill/>
            <a:ln w="9525">
              <a:noFill/>
              <a:miter lim="800000"/>
              <a:headEnd/>
              <a:tailEnd/>
            </a:ln>
          </p:spPr>
        </p:pic>
      </p:grpSp>
      <p:pic>
        <p:nvPicPr>
          <p:cNvPr id="27" name="crop duster.WAV">
            <a:hlinkClick r:id="" action="ppaction://media"/>
          </p:cNvPr>
          <p:cNvPicPr>
            <a:picLocks noRot="1" noChangeAspect="1"/>
          </p:cNvPicPr>
          <p:nvPr>
            <a:audioFile r:link="rId1"/>
          </p:nvPr>
        </p:nvPicPr>
        <p:blipFill>
          <a:blip r:embed="rId19"/>
          <a:srcRect/>
          <a:stretch>
            <a:fillRect/>
          </a:stretch>
        </p:blipFill>
        <p:spPr bwMode="auto">
          <a:xfrm>
            <a:off x="8382000" y="35814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 calcmode="lin" valueType="num">
                                      <p:cBhvr additive="base">
                                        <p:cTn id="1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423" fill="hold"/>
                                        <p:tgtEl>
                                          <p:spTgt spid="27"/>
                                        </p:tgtEl>
                                      </p:cBhvr>
                                    </p:cmd>
                                  </p:childTnLst>
                                </p:cTn>
                              </p:par>
                            </p:childTnLst>
                          </p:cTn>
                        </p:par>
                      </p:childTnLst>
                    </p:cTn>
                  </p:par>
                </p:childTnLst>
              </p:cTn>
              <p:nextCondLst>
                <p:cond evt="onClick" delay="0">
                  <p:tgtEl>
                    <p:spTgt spid="27"/>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bldLst>
      <p:bldP spid="10" grpId="0" build="allAtOnce" animBg="1"/>
      <p:bldP spid="11"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The next stop we will travel to is Michigan’s </a:t>
            </a:r>
            <a:r>
              <a:rPr lang="en-US" b="1" dirty="0" err="1" smtClean="0">
                <a:solidFill>
                  <a:schemeClr val="accent1">
                    <a:lumMod val="75000"/>
                  </a:schemeClr>
                </a:solidFill>
              </a:rPr>
              <a:t>Soo</a:t>
            </a:r>
            <a:r>
              <a:rPr lang="en-US" b="1" dirty="0" smtClean="0">
                <a:solidFill>
                  <a:schemeClr val="accent1">
                    <a:lumMod val="75000"/>
                  </a:schemeClr>
                </a:solidFill>
              </a:rPr>
              <a:t> Locks…</a:t>
            </a:r>
            <a:endParaRPr lang="en-US"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72707" name="Picture 4"/>
          <p:cNvPicPr>
            <a:picLocks noChangeAspect="1" noChangeArrowheads="1"/>
          </p:cNvPicPr>
          <p:nvPr/>
        </p:nvPicPr>
        <p:blipFill>
          <a:blip r:embed="rId5"/>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5: Michigan’s </a:t>
            </a:r>
            <a:r>
              <a:rPr lang="en-US" b="1" dirty="0" err="1" smtClean="0">
                <a:solidFill>
                  <a:schemeClr val="accent1">
                    <a:lumMod val="75000"/>
                  </a:schemeClr>
                </a:solidFill>
              </a:rPr>
              <a:t>Soo</a:t>
            </a:r>
            <a:r>
              <a:rPr lang="en-US" b="1" dirty="0" smtClean="0">
                <a:solidFill>
                  <a:schemeClr val="accent1">
                    <a:lumMod val="75000"/>
                  </a:schemeClr>
                </a:solidFill>
              </a:rPr>
              <a:t> Locks: Linking the Great Lakes</a:t>
            </a:r>
            <a:endParaRPr lang="en-US" b="1" dirty="0">
              <a:solidFill>
                <a:schemeClr val="accent1">
                  <a:lumMod val="75000"/>
                </a:schemeClr>
              </a:solidFill>
            </a:endParaRPr>
          </a:p>
        </p:txBody>
      </p:sp>
      <p:sp>
        <p:nvSpPr>
          <p:cNvPr id="74754" name="Content Placeholder 2"/>
          <p:cNvSpPr>
            <a:spLocks noGrp="1"/>
          </p:cNvSpPr>
          <p:nvPr>
            <p:ph sz="half" idx="1"/>
          </p:nvPr>
        </p:nvSpPr>
        <p:spPr>
          <a:xfrm>
            <a:off x="457200" y="1524000"/>
            <a:ext cx="4038600" cy="4724400"/>
          </a:xfrm>
        </p:spPr>
        <p:txBody>
          <a:bodyPr/>
          <a:lstStyle/>
          <a:p>
            <a:pPr marL="0" indent="0">
              <a:buFont typeface="Arial" charset="0"/>
              <a:buNone/>
            </a:pPr>
            <a:r>
              <a:rPr lang="en-US" sz="2000" smtClean="0"/>
              <a:t>The Soo Locks are the longest locks in the world. They raise or lower ships 21 feet between Lake Huron and Lake Superior. The Great Lakes are part of a water highway that goes from the Midwest all the way to the Atlantic Ocean. Many ships, small ones and large ones up to 1000 feet long, pass through the locks each day. </a:t>
            </a:r>
          </a:p>
        </p:txBody>
      </p:sp>
      <p:pic>
        <p:nvPicPr>
          <p:cNvPr id="54274" name="Picture 2" descr="http://www.thecanadianencyclopedia.com/media/soo-locks-at-sault-ste-marie-1999.jpg"/>
          <p:cNvPicPr>
            <a:picLocks noChangeAspect="1" noChangeArrowheads="1"/>
          </p:cNvPicPr>
          <p:nvPr/>
        </p:nvPicPr>
        <p:blipFill>
          <a:blip r:embed="rId3"/>
          <a:srcRect t="13115" b="16803"/>
          <a:stretch>
            <a:fillRect/>
          </a:stretch>
        </p:blipFill>
        <p:spPr bwMode="auto">
          <a:xfrm>
            <a:off x="5105400" y="4572000"/>
            <a:ext cx="3048000" cy="2057400"/>
          </a:xfrm>
          <a:prstGeom prst="rect">
            <a:avLst/>
          </a:prstGeom>
          <a:ln>
            <a:noFill/>
          </a:ln>
          <a:effectLst>
            <a:outerShdw blurRad="190500" algn="tl" rotWithShape="0">
              <a:srgbClr val="000000">
                <a:alpha val="70000"/>
              </a:srgbClr>
            </a:outerShdw>
          </a:effectLst>
        </p:spPr>
      </p:pic>
      <p:pic>
        <p:nvPicPr>
          <p:cNvPr id="54276" name="Picture 4" descr="http://www.superiortrails.com/soolocks/ship4.jpg"/>
          <p:cNvPicPr>
            <a:picLocks noChangeAspect="1" noChangeArrowheads="1"/>
          </p:cNvPicPr>
          <p:nvPr/>
        </p:nvPicPr>
        <p:blipFill>
          <a:blip r:embed="rId4"/>
          <a:srcRect/>
          <a:stretch>
            <a:fillRect/>
          </a:stretch>
        </p:blipFill>
        <p:spPr bwMode="auto">
          <a:xfrm>
            <a:off x="6354763" y="914400"/>
            <a:ext cx="2636837" cy="1981200"/>
          </a:xfrm>
          <a:prstGeom prst="rect">
            <a:avLst/>
          </a:prstGeom>
          <a:ln>
            <a:noFill/>
          </a:ln>
          <a:effectLst>
            <a:outerShdw blurRad="190500" algn="tl" rotWithShape="0">
              <a:srgbClr val="000000">
                <a:alpha val="70000"/>
              </a:srgbClr>
            </a:outerShdw>
          </a:effectLst>
        </p:spPr>
      </p:pic>
      <p:pic>
        <p:nvPicPr>
          <p:cNvPr id="54278" name="Picture 6" descr="Famous Soo Locks, Sault Ste. Marie"/>
          <p:cNvPicPr>
            <a:picLocks noChangeAspect="1" noChangeArrowheads="1"/>
          </p:cNvPicPr>
          <p:nvPr/>
        </p:nvPicPr>
        <p:blipFill>
          <a:blip r:embed="rId5"/>
          <a:srcRect t="6400" b="19200"/>
          <a:stretch>
            <a:fillRect/>
          </a:stretch>
        </p:blipFill>
        <p:spPr bwMode="auto">
          <a:xfrm>
            <a:off x="990600" y="5068888"/>
            <a:ext cx="2895600" cy="1579562"/>
          </a:xfrm>
          <a:prstGeom prst="rect">
            <a:avLst/>
          </a:prstGeom>
          <a:ln>
            <a:noFill/>
          </a:ln>
          <a:effectLst>
            <a:outerShdw blurRad="190500" algn="tl" rotWithShape="0">
              <a:srgbClr val="000000">
                <a:alpha val="70000"/>
              </a:srgbClr>
            </a:outerShdw>
          </a:effectLst>
        </p:spPr>
      </p:pic>
      <p:pic>
        <p:nvPicPr>
          <p:cNvPr id="7" name="Content Placeholder 6" descr="lock animated.gif"/>
          <p:cNvPicPr>
            <a:picLocks noGrp="1" noChangeAspect="1"/>
          </p:cNvPicPr>
          <p:nvPr>
            <p:ph sz="half" idx="2"/>
          </p:nvPr>
        </p:nvPicPr>
        <p:blipFill>
          <a:blip r:embed="rId6"/>
          <a:stretch>
            <a:fillRect/>
          </a:stretch>
        </p:blipFill>
        <p:spPr>
          <a:xfrm>
            <a:off x="4572000" y="2705100"/>
            <a:ext cx="4038600" cy="2019300"/>
          </a:xfrm>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5: Michigan’s </a:t>
            </a:r>
            <a:r>
              <a:rPr lang="en-US" b="1" dirty="0" err="1" smtClean="0">
                <a:solidFill>
                  <a:schemeClr val="accent1">
                    <a:lumMod val="75000"/>
                  </a:schemeClr>
                </a:solidFill>
              </a:rPr>
              <a:t>Soo</a:t>
            </a:r>
            <a:r>
              <a:rPr lang="en-US" b="1" dirty="0" smtClean="0">
                <a:solidFill>
                  <a:schemeClr val="accent1">
                    <a:lumMod val="75000"/>
                  </a:schemeClr>
                </a:solidFill>
              </a:rPr>
              <a:t> Locks: Linking the Great Lakes</a:t>
            </a:r>
            <a:endParaRPr lang="en-US" b="1" dirty="0">
              <a:solidFill>
                <a:schemeClr val="accent1">
                  <a:lumMod val="75000"/>
                </a:schemeClr>
              </a:solidFill>
            </a:endParaRPr>
          </a:p>
        </p:txBody>
      </p:sp>
      <p:sp>
        <p:nvSpPr>
          <p:cNvPr id="76802" name="Content Placeholder 2"/>
          <p:cNvSpPr>
            <a:spLocks noGrp="1"/>
          </p:cNvSpPr>
          <p:nvPr>
            <p:ph sz="half" idx="1"/>
          </p:nvPr>
        </p:nvSpPr>
        <p:spPr>
          <a:xfrm>
            <a:off x="457200" y="1524000"/>
            <a:ext cx="8229600" cy="1905000"/>
          </a:xfrm>
        </p:spPr>
        <p:txBody>
          <a:bodyPr/>
          <a:lstStyle/>
          <a:p>
            <a:pPr marL="0" indent="0">
              <a:buFont typeface="Arial" charset="0"/>
              <a:buNone/>
            </a:pPr>
            <a:r>
              <a:rPr lang="en-US" sz="2000" smtClean="0"/>
              <a:t>It takes about 20 to 25 minutes for a ship to pass through the lock.</a:t>
            </a:r>
          </a:p>
        </p:txBody>
      </p:sp>
      <p:sp>
        <p:nvSpPr>
          <p:cNvPr id="76803" name="Rectangle 8"/>
          <p:cNvSpPr>
            <a:spLocks noChangeArrowheads="1"/>
          </p:cNvSpPr>
          <p:nvPr/>
        </p:nvSpPr>
        <p:spPr bwMode="auto">
          <a:xfrm>
            <a:off x="1676400" y="6400800"/>
            <a:ext cx="5791200" cy="246063"/>
          </a:xfrm>
          <a:prstGeom prst="rect">
            <a:avLst/>
          </a:prstGeom>
          <a:noFill/>
          <a:ln w="9525">
            <a:noFill/>
            <a:miter lim="800000"/>
            <a:headEnd/>
            <a:tailEnd/>
          </a:ln>
        </p:spPr>
        <p:txBody>
          <a:bodyPr>
            <a:spAutoFit/>
          </a:bodyPr>
          <a:lstStyle/>
          <a:p>
            <a:pPr algn="ctr"/>
            <a:r>
              <a:rPr lang="en-US" sz="1000">
                <a:latin typeface="Century Gothic" pitchFamily="34" charset="0"/>
              </a:rPr>
              <a:t>Ship passing through one of the Soo Locks video (3:52)</a:t>
            </a:r>
          </a:p>
        </p:txBody>
      </p:sp>
      <p:pic>
        <p:nvPicPr>
          <p:cNvPr id="6" name="soo locks.wmv">
            <a:hlinkClick r:id="" action="ppaction://media"/>
          </p:cNvPr>
          <p:cNvPicPr>
            <a:picLocks noRot="1" noChangeAspect="1"/>
          </p:cNvPicPr>
          <p:nvPr>
            <a:videoFile r:link="rId1"/>
          </p:nvPr>
        </p:nvPicPr>
        <p:blipFill>
          <a:blip r:embed="rId4"/>
          <a:srcRect/>
          <a:stretch>
            <a:fillRect/>
          </a:stretch>
        </p:blipFill>
        <p:spPr bwMode="auto">
          <a:xfrm>
            <a:off x="1638300" y="2000250"/>
            <a:ext cx="5867400" cy="440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The next stop we will travel to is Detroit, Michigan…</a:t>
            </a:r>
            <a:endParaRPr lang="en-US"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78851" name="Picture 4"/>
          <p:cNvPicPr>
            <a:picLocks noChangeAspect="1" noChangeArrowheads="1"/>
          </p:cNvPicPr>
          <p:nvPr/>
        </p:nvPicPr>
        <p:blipFill>
          <a:blip r:embed="rId5"/>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6: Detroit, Michigan: America’s Motor City</a:t>
            </a:r>
            <a:endParaRPr lang="en-US" b="1" dirty="0">
              <a:solidFill>
                <a:schemeClr val="accent1">
                  <a:lumMod val="75000"/>
                </a:schemeClr>
              </a:solidFill>
            </a:endParaRPr>
          </a:p>
        </p:txBody>
      </p:sp>
      <p:sp>
        <p:nvSpPr>
          <p:cNvPr id="3" name="Content Placeholder 2"/>
          <p:cNvSpPr>
            <a:spLocks noGrp="1"/>
          </p:cNvSpPr>
          <p:nvPr>
            <p:ph sz="half" idx="1"/>
          </p:nvPr>
        </p:nvSpPr>
        <p:spPr>
          <a:xfrm>
            <a:off x="457200" y="1600200"/>
            <a:ext cx="4038600" cy="5257800"/>
          </a:xfrm>
        </p:spPr>
        <p:txBody>
          <a:bodyPr rtlCol="0">
            <a:normAutofit/>
          </a:bodyPr>
          <a:lstStyle/>
          <a:p>
            <a:pPr marL="0" indent="0" fontAlgn="auto">
              <a:spcAft>
                <a:spcPts val="0"/>
              </a:spcAft>
              <a:buFont typeface="Arial" pitchFamily="34" charset="0"/>
              <a:buNone/>
              <a:defRPr/>
            </a:pPr>
            <a:r>
              <a:rPr lang="en-US" sz="2000" dirty="0" smtClean="0"/>
              <a:t>Henry Ford wanted to build cars that most people could afford. In 1908, he started a factory in Detroit, Michigan. Instead of building one car at a time like other automobile makers, he installed a moving </a:t>
            </a:r>
            <a:r>
              <a:rPr lang="en-US" sz="2000" b="1" dirty="0" smtClean="0">
                <a:solidFill>
                  <a:schemeClr val="accent1">
                    <a:lumMod val="75000"/>
                  </a:schemeClr>
                </a:solidFill>
              </a:rPr>
              <a:t>assembly line </a:t>
            </a:r>
            <a:r>
              <a:rPr lang="en-US" sz="2000" dirty="0" smtClean="0"/>
              <a:t>where each worker did one task again and again. His assembly line made cars cheaper and faster than other companies could. He was very successful and other car makers came to Detroit, which became known as </a:t>
            </a:r>
            <a:r>
              <a:rPr lang="en-US" sz="2000" i="1" dirty="0" smtClean="0"/>
              <a:t>Motor City </a:t>
            </a:r>
            <a:r>
              <a:rPr lang="en-US" sz="2000" dirty="0" smtClean="0"/>
              <a:t>or </a:t>
            </a:r>
            <a:r>
              <a:rPr lang="en-US" sz="2000" i="1" dirty="0" smtClean="0"/>
              <a:t>Motown</a:t>
            </a:r>
            <a:r>
              <a:rPr lang="en-US" sz="2000" dirty="0" smtClean="0"/>
              <a:t>.</a:t>
            </a:r>
            <a:endParaRPr lang="en-US" sz="2000" dirty="0"/>
          </a:p>
        </p:txBody>
      </p:sp>
      <p:sp>
        <p:nvSpPr>
          <p:cNvPr id="80899" name="Rectangle 5"/>
          <p:cNvSpPr>
            <a:spLocks noChangeArrowheads="1"/>
          </p:cNvSpPr>
          <p:nvPr/>
        </p:nvSpPr>
        <p:spPr bwMode="auto">
          <a:xfrm>
            <a:off x="5353050" y="6459538"/>
            <a:ext cx="2895600" cy="246062"/>
          </a:xfrm>
          <a:prstGeom prst="rect">
            <a:avLst/>
          </a:prstGeom>
          <a:noFill/>
          <a:ln w="9525">
            <a:noFill/>
            <a:miter lim="800000"/>
            <a:headEnd/>
            <a:tailEnd/>
          </a:ln>
        </p:spPr>
        <p:txBody>
          <a:bodyPr>
            <a:spAutoFit/>
          </a:bodyPr>
          <a:lstStyle/>
          <a:p>
            <a:pPr algn="ctr"/>
            <a:r>
              <a:rPr lang="en-US" sz="1000">
                <a:latin typeface="Century Gothic" pitchFamily="34" charset="0"/>
              </a:rPr>
              <a:t>Model T video (4:07)</a:t>
            </a:r>
          </a:p>
        </p:txBody>
      </p:sp>
      <p:pic>
        <p:nvPicPr>
          <p:cNvPr id="20482" name="Picture 2" descr="http://www.autolife.umd.umich.edu/Labor/L_Overview/P.833.896_Assembly-HighlandPark.gif"/>
          <p:cNvPicPr>
            <a:picLocks noChangeAspect="1" noChangeArrowheads="1"/>
          </p:cNvPicPr>
          <p:nvPr/>
        </p:nvPicPr>
        <p:blipFill>
          <a:blip r:embed="rId4"/>
          <a:srcRect t="6430" b="3555"/>
          <a:stretch>
            <a:fillRect/>
          </a:stretch>
        </p:blipFill>
        <p:spPr bwMode="auto">
          <a:xfrm>
            <a:off x="5943600" y="990600"/>
            <a:ext cx="2895600" cy="2133600"/>
          </a:xfrm>
          <a:prstGeom prst="rect">
            <a:avLst/>
          </a:prstGeom>
          <a:ln>
            <a:noFill/>
          </a:ln>
          <a:effectLst>
            <a:outerShdw blurRad="190500" algn="tl" rotWithShape="0">
              <a:srgbClr val="000000">
                <a:alpha val="70000"/>
              </a:srgbClr>
            </a:outerShdw>
          </a:effectLst>
        </p:spPr>
      </p:pic>
      <p:pic>
        <p:nvPicPr>
          <p:cNvPr id="8" name="Ford model T assembly line.wmv">
            <a:hlinkClick r:id="" action="ppaction://media"/>
          </p:cNvPr>
          <p:cNvPicPr>
            <a:picLocks noGrp="1" noRot="1" noChangeAspect="1"/>
          </p:cNvPicPr>
          <p:nvPr>
            <p:ph sz="half" idx="2"/>
            <a:videoFile r:link="rId1"/>
          </p:nvPr>
        </p:nvPicPr>
        <p:blipFill>
          <a:blip r:embed="rId5"/>
          <a:srcRect/>
          <a:stretch>
            <a:fillRect/>
          </a:stretch>
        </p:blipFill>
        <p:spPr>
          <a:xfrm>
            <a:off x="4724400" y="3352800"/>
            <a:ext cx="4114800" cy="3086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rtlCol="0">
            <a:noAutofit/>
          </a:bodyPr>
          <a:lstStyle/>
          <a:p>
            <a:pPr algn="l" fontAlgn="auto">
              <a:spcAft>
                <a:spcPts val="0"/>
              </a:spcAft>
              <a:defRPr/>
            </a:pPr>
            <a:r>
              <a:rPr lang="en-US" sz="4000" b="1" dirty="0" smtClean="0">
                <a:solidFill>
                  <a:schemeClr val="accent1">
                    <a:lumMod val="75000"/>
                  </a:schemeClr>
                </a:solidFill>
              </a:rPr>
              <a:t>Stop 6: Detroit</a:t>
            </a:r>
            <a:br>
              <a:rPr lang="en-US" sz="4000" b="1" dirty="0" smtClean="0">
                <a:solidFill>
                  <a:schemeClr val="accent1">
                    <a:lumMod val="75000"/>
                  </a:schemeClr>
                </a:solidFill>
              </a:rPr>
            </a:br>
            <a:endParaRPr lang="en-US" sz="4000" b="1" dirty="0">
              <a:solidFill>
                <a:schemeClr val="accent1">
                  <a:lumMod val="75000"/>
                </a:schemeClr>
              </a:solidFill>
            </a:endParaRPr>
          </a:p>
        </p:txBody>
      </p:sp>
      <p:sp>
        <p:nvSpPr>
          <p:cNvPr id="82946" name="Content Placeholder 2"/>
          <p:cNvSpPr>
            <a:spLocks noGrp="1"/>
          </p:cNvSpPr>
          <p:nvPr>
            <p:ph sz="half" idx="1"/>
          </p:nvPr>
        </p:nvSpPr>
        <p:spPr>
          <a:xfrm>
            <a:off x="381000" y="838200"/>
            <a:ext cx="3581400" cy="5257800"/>
          </a:xfrm>
        </p:spPr>
        <p:txBody>
          <a:bodyPr/>
          <a:lstStyle/>
          <a:p>
            <a:pPr marL="0" indent="0">
              <a:buFont typeface="Arial" charset="0"/>
              <a:buNone/>
            </a:pPr>
            <a:r>
              <a:rPr lang="en-US" sz="2000" smtClean="0"/>
              <a:t>The Ford Rouge Center in Dearborn, Michigan is on 600 acres of land and has 93 buildings, its own docks, 100 miles of railroad track, its own electricity plant, and almost 100 buildings. Some of the factories have recently been renovated or rebuilt, including the truck factory which has a vegetation-covered roof and rainwater reclamation system.</a:t>
            </a:r>
          </a:p>
        </p:txBody>
      </p:sp>
      <p:sp>
        <p:nvSpPr>
          <p:cNvPr id="82947" name="Rectangle 5"/>
          <p:cNvSpPr>
            <a:spLocks noChangeArrowheads="1"/>
          </p:cNvSpPr>
          <p:nvPr/>
        </p:nvSpPr>
        <p:spPr bwMode="auto">
          <a:xfrm>
            <a:off x="5029200" y="4173538"/>
            <a:ext cx="2895600" cy="246062"/>
          </a:xfrm>
          <a:prstGeom prst="rect">
            <a:avLst/>
          </a:prstGeom>
          <a:noFill/>
          <a:ln w="9525">
            <a:noFill/>
            <a:miter lim="800000"/>
            <a:headEnd/>
            <a:tailEnd/>
          </a:ln>
        </p:spPr>
        <p:txBody>
          <a:bodyPr>
            <a:spAutoFit/>
          </a:bodyPr>
          <a:lstStyle/>
          <a:p>
            <a:pPr algn="ctr"/>
            <a:r>
              <a:rPr lang="en-US" sz="1000" dirty="0">
                <a:latin typeface="Century Gothic" pitchFamily="34" charset="0"/>
              </a:rPr>
              <a:t>Ford Rouge Center video (4:37)</a:t>
            </a:r>
          </a:p>
        </p:txBody>
      </p:sp>
      <p:sp>
        <p:nvSpPr>
          <p:cNvPr id="7" name="Content Placeholder 2"/>
          <p:cNvSpPr txBox="1">
            <a:spLocks/>
          </p:cNvSpPr>
          <p:nvPr/>
        </p:nvSpPr>
        <p:spPr>
          <a:xfrm>
            <a:off x="304800" y="5410200"/>
            <a:ext cx="4191000" cy="1066800"/>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ct val="20000"/>
              </a:spcBef>
              <a:spcAft>
                <a:spcPts val="0"/>
              </a:spcAft>
              <a:buClr>
                <a:schemeClr val="accent1">
                  <a:lumMod val="75000"/>
                </a:schemeClr>
              </a:buClr>
              <a:buSzPct val="100000"/>
              <a:defRPr/>
            </a:pPr>
            <a:r>
              <a:rPr lang="en-US" sz="2000" b="1" dirty="0">
                <a:solidFill>
                  <a:schemeClr val="accent1"/>
                </a:solidFill>
              </a:rPr>
              <a:t>Fun Fact:</a:t>
            </a:r>
            <a:r>
              <a:rPr lang="en-US" sz="2000" dirty="0"/>
              <a:t> Only Ford vehicles can park in the employee parking lot at the Dearborn truck factory.</a:t>
            </a:r>
          </a:p>
        </p:txBody>
      </p:sp>
      <p:pic>
        <p:nvPicPr>
          <p:cNvPr id="23554" name="Picture 2" descr="http://static.panoramio.com/photos/original/21362457.jpg"/>
          <p:cNvPicPr>
            <a:picLocks noChangeAspect="1" noChangeArrowheads="1"/>
          </p:cNvPicPr>
          <p:nvPr/>
        </p:nvPicPr>
        <p:blipFill>
          <a:blip r:embed="rId4"/>
          <a:srcRect l="5000" t="26667" r="7500" b="10000"/>
          <a:stretch>
            <a:fillRect/>
          </a:stretch>
        </p:blipFill>
        <p:spPr bwMode="auto">
          <a:xfrm>
            <a:off x="4876800" y="4495800"/>
            <a:ext cx="3886200" cy="2109788"/>
          </a:xfrm>
          <a:prstGeom prst="rect">
            <a:avLst/>
          </a:prstGeom>
          <a:ln>
            <a:noFill/>
          </a:ln>
          <a:effectLst>
            <a:outerShdw blurRad="190500" algn="tl" rotWithShape="0">
              <a:srgbClr val="000000">
                <a:alpha val="70000"/>
              </a:srgbClr>
            </a:outerShdw>
          </a:effectLst>
        </p:spPr>
      </p:pic>
      <p:pic>
        <p:nvPicPr>
          <p:cNvPr id="10" name="Ford_Rouge_plant.wmv">
            <a:hlinkClick r:id="" action="ppaction://media"/>
          </p:cNvPr>
          <p:cNvPicPr>
            <a:picLocks noGrp="1" noRot="1" noChangeAspect="1"/>
          </p:cNvPicPr>
          <p:nvPr>
            <p:ph sz="half" idx="2"/>
            <a:videoFile r:link="rId1"/>
          </p:nvPr>
        </p:nvPicPr>
        <p:blipFill>
          <a:blip r:embed="rId5"/>
          <a:srcRect/>
          <a:stretch>
            <a:fillRect/>
          </a:stretch>
        </p:blipFill>
        <p:spPr>
          <a:xfrm>
            <a:off x="4114800" y="609600"/>
            <a:ext cx="4754563" cy="35655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Activity: Model T </a:t>
            </a:r>
            <a:br>
              <a:rPr lang="en-US" b="1" dirty="0" smtClean="0">
                <a:solidFill>
                  <a:schemeClr val="accent1">
                    <a:lumMod val="75000"/>
                  </a:schemeClr>
                </a:solidFill>
              </a:rPr>
            </a:br>
            <a:r>
              <a:rPr lang="en-US" b="1" dirty="0" smtClean="0">
                <a:solidFill>
                  <a:schemeClr val="accent1">
                    <a:lumMod val="75000"/>
                  </a:schemeClr>
                </a:solidFill>
              </a:rPr>
              <a:t>Assembly Line Part A</a:t>
            </a:r>
            <a:endParaRPr lang="en-US" b="1" dirty="0">
              <a:solidFill>
                <a:schemeClr val="accent1">
                  <a:lumMod val="75000"/>
                </a:schemeClr>
              </a:solidFill>
            </a:endParaRPr>
          </a:p>
        </p:txBody>
      </p:sp>
      <p:sp>
        <p:nvSpPr>
          <p:cNvPr id="84994" name="Content Placeholder 2"/>
          <p:cNvSpPr>
            <a:spLocks noGrp="1"/>
          </p:cNvSpPr>
          <p:nvPr>
            <p:ph sz="half" idx="1"/>
          </p:nvPr>
        </p:nvSpPr>
        <p:spPr>
          <a:xfrm>
            <a:off x="457200" y="1524000"/>
            <a:ext cx="5486400" cy="5257800"/>
          </a:xfrm>
        </p:spPr>
        <p:txBody>
          <a:bodyPr/>
          <a:lstStyle/>
          <a:p>
            <a:pPr marL="0" indent="0">
              <a:buFont typeface="Arial" charset="0"/>
              <a:buNone/>
            </a:pPr>
            <a:r>
              <a:rPr lang="en-US" sz="2000" smtClean="0"/>
              <a:t>Suppose you are a carmaker in the early 1900s. Each one of the cars you make is special. No two are exactly alike.</a:t>
            </a:r>
          </a:p>
          <a:p>
            <a:pPr marL="0" indent="0">
              <a:buFont typeface="Arial" charset="0"/>
              <a:buNone/>
            </a:pPr>
            <a:r>
              <a:rPr lang="en-US" sz="2000" smtClean="0"/>
              <a:t>Work with your group to design and draw a car with:</a:t>
            </a:r>
          </a:p>
          <a:p>
            <a:pPr marL="0" indent="0"/>
            <a:r>
              <a:rPr lang="en-US" sz="2000" smtClean="0"/>
              <a:t>all the features that make a car work (steering wheel, tires, and so on)</a:t>
            </a:r>
          </a:p>
          <a:p>
            <a:pPr marL="0" indent="0"/>
            <a:r>
              <a:rPr lang="en-US" sz="2000" smtClean="0"/>
              <a:t>attractive wheel covers</a:t>
            </a:r>
          </a:p>
          <a:p>
            <a:pPr marL="0" indent="0"/>
            <a:r>
              <a:rPr lang="en-US" sz="2000" smtClean="0"/>
              <a:t>an interesting hood ornament</a:t>
            </a:r>
          </a:p>
          <a:p>
            <a:pPr marL="0" indent="0"/>
            <a:r>
              <a:rPr lang="en-US" sz="2000" smtClean="0"/>
              <a:t>a paint job that uses two colors</a:t>
            </a:r>
          </a:p>
          <a:p>
            <a:pPr marL="0" indent="0"/>
            <a:r>
              <a:rPr lang="en-US" sz="2000" smtClean="0"/>
              <a:t>interesting headlamps (lights)</a:t>
            </a:r>
          </a:p>
          <a:p>
            <a:pPr marL="0" indent="0"/>
            <a:r>
              <a:rPr lang="en-US" sz="2000" smtClean="0"/>
              <a:t>any other features you think customers would like</a:t>
            </a:r>
          </a:p>
          <a:p>
            <a:pPr marL="0" indent="0">
              <a:buFont typeface="Arial" charset="0"/>
              <a:buNone/>
            </a:pPr>
            <a:r>
              <a:rPr lang="en-US" sz="2000" smtClean="0"/>
              <a:t>Answer the questions in Part A of your Assembly Line handout.</a:t>
            </a:r>
          </a:p>
        </p:txBody>
      </p:sp>
      <p:pic>
        <p:nvPicPr>
          <p:cNvPr id="8" name="Picture 3"/>
          <p:cNvPicPr>
            <a:picLocks noChangeAspect="1" noChangeArrowheads="1"/>
          </p:cNvPicPr>
          <p:nvPr/>
        </p:nvPicPr>
        <p:blipFill>
          <a:blip r:embed="rId3"/>
          <a:srcRect l="58141" t="27386" r="3175" b="25378"/>
          <a:stretch>
            <a:fillRect/>
          </a:stretch>
        </p:blipFill>
        <p:spPr bwMode="auto">
          <a:xfrm>
            <a:off x="6781800" y="3810000"/>
            <a:ext cx="2039938" cy="2743200"/>
          </a:xfrm>
          <a:prstGeom prst="rect">
            <a:avLst/>
          </a:prstGeom>
          <a:ln>
            <a:noFill/>
          </a:ln>
          <a:effectLst>
            <a:outerShdw blurRad="190500" algn="tl" rotWithShape="0">
              <a:srgbClr val="000000">
                <a:alpha val="70000"/>
              </a:srgbClr>
            </a:outerShdw>
          </a:effectLst>
        </p:spPr>
      </p:pic>
      <p:pic>
        <p:nvPicPr>
          <p:cNvPr id="18434" name="Picture 2" descr="http://www.anythingaboutcars.com/images/1905_De_Dietrich.jpg"/>
          <p:cNvPicPr>
            <a:picLocks noChangeAspect="1" noChangeArrowheads="1"/>
          </p:cNvPicPr>
          <p:nvPr/>
        </p:nvPicPr>
        <p:blipFill>
          <a:blip r:embed="rId4"/>
          <a:srcRect/>
          <a:stretch>
            <a:fillRect/>
          </a:stretch>
        </p:blipFill>
        <p:spPr bwMode="auto">
          <a:xfrm>
            <a:off x="5811838" y="838200"/>
            <a:ext cx="3103562" cy="24384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Activity: Model T </a:t>
            </a:r>
            <a:br>
              <a:rPr lang="en-US" b="1" dirty="0" smtClean="0">
                <a:solidFill>
                  <a:schemeClr val="accent1">
                    <a:lumMod val="75000"/>
                  </a:schemeClr>
                </a:solidFill>
              </a:rPr>
            </a:br>
            <a:r>
              <a:rPr lang="en-US" b="1" dirty="0" smtClean="0">
                <a:solidFill>
                  <a:schemeClr val="accent1">
                    <a:lumMod val="75000"/>
                  </a:schemeClr>
                </a:solidFill>
              </a:rPr>
              <a:t>Assembly Line Part B</a:t>
            </a:r>
            <a:endParaRPr lang="en-US" b="1" dirty="0">
              <a:solidFill>
                <a:schemeClr val="accent1">
                  <a:lumMod val="75000"/>
                </a:schemeClr>
              </a:solidFill>
            </a:endParaRPr>
          </a:p>
        </p:txBody>
      </p:sp>
      <p:sp>
        <p:nvSpPr>
          <p:cNvPr id="87042" name="Content Placeholder 2"/>
          <p:cNvSpPr>
            <a:spLocks noGrp="1"/>
          </p:cNvSpPr>
          <p:nvPr>
            <p:ph sz="half" idx="1"/>
          </p:nvPr>
        </p:nvSpPr>
        <p:spPr>
          <a:xfrm>
            <a:off x="457200" y="1524000"/>
            <a:ext cx="5486400" cy="5257800"/>
          </a:xfrm>
        </p:spPr>
        <p:txBody>
          <a:bodyPr/>
          <a:lstStyle/>
          <a:p>
            <a:pPr marL="0" indent="0">
              <a:buFont typeface="Arial" charset="0"/>
              <a:buNone/>
            </a:pPr>
            <a:r>
              <a:rPr lang="en-US" sz="2000" smtClean="0"/>
              <a:t>Now suppose you are a worker on Ford’s assembly line in the 1920s. Each one of the cars you make is exactly alike. </a:t>
            </a:r>
          </a:p>
          <a:p>
            <a:pPr marL="0" indent="0">
              <a:buFont typeface="Arial" charset="0"/>
              <a:buNone/>
            </a:pPr>
            <a:r>
              <a:rPr lang="en-US" sz="2000" smtClean="0"/>
              <a:t>Create a line of desks and sit with your group. Each worker will add one part of the Model T. When you have added your part, pass the car to the next worker.</a:t>
            </a:r>
          </a:p>
          <a:p>
            <a:pPr marL="400050" lvl="1" indent="0">
              <a:buFont typeface="Arial" charset="0"/>
              <a:buNone/>
            </a:pPr>
            <a:r>
              <a:rPr lang="en-US" sz="2000" smtClean="0"/>
              <a:t>1: Front tires 	2: Rear tires</a:t>
            </a:r>
          </a:p>
          <a:p>
            <a:pPr marL="400050" lvl="1" indent="0">
              <a:buFont typeface="Arial" charset="0"/>
              <a:buNone/>
            </a:pPr>
            <a:r>
              <a:rPr lang="en-US" sz="2000" smtClean="0"/>
              <a:t>3: Headlamps	4: Steering wheel</a:t>
            </a:r>
          </a:p>
          <a:p>
            <a:pPr marL="400050" lvl="1" indent="0">
              <a:buFont typeface="Arial" charset="0"/>
              <a:buNone/>
            </a:pPr>
            <a:r>
              <a:rPr lang="en-US" sz="2000" smtClean="0"/>
              <a:t>5: Windshield	6: Rear door</a:t>
            </a:r>
          </a:p>
          <a:p>
            <a:pPr marL="0" indent="0">
              <a:buFont typeface="Arial" charset="0"/>
              <a:buNone/>
            </a:pPr>
            <a:r>
              <a:rPr lang="en-US" sz="2000" smtClean="0"/>
              <a:t>Each assembly line will have 25 Model T cars to complete. You will have 5 minutes.</a:t>
            </a:r>
          </a:p>
          <a:p>
            <a:pPr marL="0" indent="0">
              <a:buFont typeface="Arial" charset="0"/>
              <a:buNone/>
            </a:pPr>
            <a:r>
              <a:rPr lang="en-US" sz="2000" smtClean="0"/>
              <a:t>Count how many cars your group completed. Answer the questions in Part B of your handout.</a:t>
            </a:r>
          </a:p>
        </p:txBody>
      </p:sp>
      <p:pic>
        <p:nvPicPr>
          <p:cNvPr id="2053" name="Picture 5"/>
          <p:cNvPicPr>
            <a:picLocks noChangeAspect="1" noChangeArrowheads="1"/>
          </p:cNvPicPr>
          <p:nvPr/>
        </p:nvPicPr>
        <p:blipFill>
          <a:blip r:embed="rId3"/>
          <a:srcRect l="65926" t="27374" r="2549" b="25378"/>
          <a:stretch>
            <a:fillRect/>
          </a:stretch>
        </p:blipFill>
        <p:spPr bwMode="auto">
          <a:xfrm>
            <a:off x="6781800" y="3810000"/>
            <a:ext cx="2047875" cy="2743200"/>
          </a:xfrm>
          <a:prstGeom prst="rect">
            <a:avLst/>
          </a:prstGeom>
          <a:ln>
            <a:noFill/>
          </a:ln>
          <a:effectLst>
            <a:outerShdw blurRad="190500" algn="tl" rotWithShape="0">
              <a:srgbClr val="000000">
                <a:alpha val="70000"/>
              </a:srgbClr>
            </a:outerShdw>
          </a:effectLst>
        </p:spPr>
      </p:pic>
      <p:pic>
        <p:nvPicPr>
          <p:cNvPr id="3074" name="Picture 2"/>
          <p:cNvPicPr>
            <a:picLocks noChangeAspect="1" noChangeArrowheads="1"/>
          </p:cNvPicPr>
          <p:nvPr/>
        </p:nvPicPr>
        <p:blipFill>
          <a:blip r:embed="rId4"/>
          <a:srcRect l="66011" t="51897" r="2549" b="25378"/>
          <a:stretch>
            <a:fillRect/>
          </a:stretch>
        </p:blipFill>
        <p:spPr bwMode="auto">
          <a:xfrm>
            <a:off x="5965825" y="1066800"/>
            <a:ext cx="2949575" cy="1905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558800" y="5121275"/>
            <a:ext cx="2249488" cy="1268413"/>
          </a:xfrm>
          <a:custGeom>
            <a:avLst/>
            <a:gdLst>
              <a:gd name="connsiteX0" fmla="*/ 10757 w 2248348"/>
              <a:gd name="connsiteY0" fmla="*/ 0 h 1269402"/>
              <a:gd name="connsiteX1" fmla="*/ 2237590 w 2248348"/>
              <a:gd name="connsiteY1" fmla="*/ 268941 h 1269402"/>
              <a:gd name="connsiteX2" fmla="*/ 1753496 w 2248348"/>
              <a:gd name="connsiteY2" fmla="*/ 656216 h 1269402"/>
              <a:gd name="connsiteX3" fmla="*/ 2248348 w 2248348"/>
              <a:gd name="connsiteY3" fmla="*/ 1075765 h 1269402"/>
              <a:gd name="connsiteX4" fmla="*/ 0 w 2248348"/>
              <a:gd name="connsiteY4" fmla="*/ 1269402 h 1269402"/>
              <a:gd name="connsiteX5" fmla="*/ 10757 w 2248348"/>
              <a:gd name="connsiteY5" fmla="*/ 0 h 12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348" h="1269402">
                <a:moveTo>
                  <a:pt x="10757" y="0"/>
                </a:moveTo>
                <a:lnTo>
                  <a:pt x="2237590" y="268941"/>
                </a:lnTo>
                <a:lnTo>
                  <a:pt x="1753496" y="656216"/>
                </a:lnTo>
                <a:lnTo>
                  <a:pt x="2248348" y="1075765"/>
                </a:lnTo>
                <a:lnTo>
                  <a:pt x="0" y="1269402"/>
                </a:lnTo>
                <a:cubicBezTo>
                  <a:pt x="3586" y="846268"/>
                  <a:pt x="7171" y="423134"/>
                  <a:pt x="107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Ohio!</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54102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March 1, 1803</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Buckeye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With God, all things are possible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Columbus</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Scarlet Carnation</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Buckeye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Beautiful Ohio</a:t>
            </a:r>
          </a:p>
          <a:p>
            <a:pPr fontAlgn="auto">
              <a:spcAft>
                <a:spcPts val="0"/>
              </a:spcAft>
              <a:buFont typeface="Arial" pitchFamily="34" charset="0"/>
              <a:buNone/>
              <a:defRPr/>
            </a:pPr>
            <a:endParaRPr lang="en-US" sz="2000" dirty="0"/>
          </a:p>
        </p:txBody>
      </p:sp>
      <p:pic>
        <p:nvPicPr>
          <p:cNvPr id="89092" name="Picture 5" descr="ohio.WMF"/>
          <p:cNvPicPr>
            <a:picLocks noChangeAspect="1"/>
          </p:cNvPicPr>
          <p:nvPr/>
        </p:nvPicPr>
        <p:blipFill>
          <a:blip r:embed="rId3"/>
          <a:srcRect/>
          <a:stretch>
            <a:fillRect/>
          </a:stretch>
        </p:blipFill>
        <p:spPr bwMode="auto">
          <a:xfrm>
            <a:off x="5029200" y="2755900"/>
            <a:ext cx="3581400" cy="3644900"/>
          </a:xfrm>
          <a:prstGeom prst="rect">
            <a:avLst/>
          </a:prstGeom>
          <a:ln>
            <a:noFill/>
          </a:ln>
          <a:effectLst>
            <a:outerShdw blurRad="190500" algn="tl" rotWithShape="0">
              <a:srgbClr val="000000">
                <a:alpha val="70000"/>
              </a:srgbClr>
            </a:outerShdw>
          </a:effectLst>
        </p:spPr>
      </p:pic>
      <p:pic>
        <p:nvPicPr>
          <p:cNvPr id="89093" name="Content Placeholder 7" descr="ohio.JPG"/>
          <p:cNvPicPr>
            <a:picLocks noGrp="1" noChangeAspect="1"/>
          </p:cNvPicPr>
          <p:nvPr>
            <p:ph sz="half" idx="2"/>
          </p:nvPr>
        </p:nvPicPr>
        <p:blipFill>
          <a:blip r:embed="rId4">
            <a:clrChange>
              <a:clrFrom>
                <a:srgbClr val="FFFFFF"/>
              </a:clrFrom>
              <a:clrTo>
                <a:srgbClr val="FFFFFF">
                  <a:alpha val="0"/>
                </a:srgbClr>
              </a:clrTo>
            </a:clrChange>
          </a:blip>
          <a:srcRect/>
          <a:stretch>
            <a:fillRect/>
          </a:stretch>
        </p:blipFill>
        <p:spPr>
          <a:xfrm>
            <a:off x="533400" y="5105400"/>
            <a:ext cx="2286000" cy="13636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5943600" cy="1143000"/>
          </a:xfrm>
        </p:spPr>
        <p:txBody>
          <a:bodyPr rtlCol="0">
            <a:normAutofit/>
          </a:bodyPr>
          <a:lstStyle/>
          <a:p>
            <a:pPr algn="l" fontAlgn="auto">
              <a:spcAft>
                <a:spcPts val="0"/>
              </a:spcAft>
              <a:defRPr/>
            </a:pPr>
            <a:r>
              <a:rPr lang="en-US" sz="4000" b="1" dirty="0" smtClean="0">
                <a:solidFill>
                  <a:schemeClr val="accent1">
                    <a:lumMod val="75000"/>
                  </a:schemeClr>
                </a:solidFill>
              </a:rPr>
              <a:t>Ohio…</a:t>
            </a:r>
            <a:endParaRPr lang="en-US" sz="4000" b="1" dirty="0">
              <a:solidFill>
                <a:schemeClr val="accent1">
                  <a:lumMod val="75000"/>
                </a:schemeClr>
              </a:solidFill>
            </a:endParaRPr>
          </a:p>
        </p:txBody>
      </p:sp>
      <p:pic>
        <p:nvPicPr>
          <p:cNvPr id="91140" name="Picture 2" descr="C:\Users\Anette\AppData\Local\Microsoft\Windows\Temporary Internet Files\Content.IE5\OWBC40P8\MC900104740[1].wmf"/>
          <p:cNvPicPr>
            <a:picLocks noChangeAspect="1" noChangeArrowheads="1"/>
          </p:cNvPicPr>
          <p:nvPr/>
        </p:nvPicPr>
        <p:blipFill>
          <a:blip r:embed="rId5"/>
          <a:srcRect/>
          <a:stretch>
            <a:fillRect/>
          </a:stretch>
        </p:blipFill>
        <p:spPr bwMode="auto">
          <a:xfrm>
            <a:off x="381000" y="381000"/>
            <a:ext cx="2206625" cy="914400"/>
          </a:xfrm>
          <a:prstGeom prst="rect">
            <a:avLst/>
          </a:prstGeom>
          <a:noFill/>
          <a:ln w="9525">
            <a:noFill/>
            <a:miter lim="800000"/>
            <a:headEnd/>
            <a:tailEnd/>
          </a:ln>
        </p:spPr>
      </p:pic>
      <p:pic>
        <p:nvPicPr>
          <p:cNvPr id="6" name="Ohio.wmv">
            <a:hlinkClick r:id="" action="ppaction://media"/>
          </p:cNvPr>
          <p:cNvPicPr>
            <a:picLocks noGrp="1" noRot="1" noChangeAspect="1"/>
          </p:cNvPicPr>
          <p:nvPr>
            <p:ph sz="half" idx="1"/>
            <a:videoFile r:link="rId1"/>
          </p:nvPr>
        </p:nvPicPr>
        <p:blipFill>
          <a:blip r:embed="rId6"/>
          <a:stretch>
            <a:fillRect/>
          </a:stretch>
        </p:blipFill>
        <p:spPr>
          <a:xfrm>
            <a:off x="3276600" y="152400"/>
            <a:ext cx="5694046" cy="3200400"/>
          </a:xfrm>
          <a:prstGeom prst="rect">
            <a:avLst/>
          </a:prstGeom>
        </p:spPr>
      </p:pic>
      <p:pic>
        <p:nvPicPr>
          <p:cNvPr id="7" name="Cleveland.wmv">
            <a:hlinkClick r:id="" action="ppaction://media"/>
          </p:cNvPr>
          <p:cNvPicPr>
            <a:picLocks noGrp="1" noRot="1" noChangeAspect="1"/>
          </p:cNvPicPr>
          <p:nvPr>
            <p:ph sz="half" idx="2"/>
            <a:videoFile r:link="rId2"/>
          </p:nvPr>
        </p:nvPicPr>
        <p:blipFill>
          <a:blip r:embed="rId7"/>
          <a:stretch>
            <a:fillRect/>
          </a:stretch>
        </p:blipFill>
        <p:spPr>
          <a:xfrm>
            <a:off x="152400" y="3505200"/>
            <a:ext cx="5694045" cy="3200400"/>
          </a:xfrm>
          <a:prstGeom prst="rect">
            <a:avLst/>
          </a:prstGeom>
        </p:spPr>
      </p:pic>
      <p:sp>
        <p:nvSpPr>
          <p:cNvPr id="8" name="Rectangle 5"/>
          <p:cNvSpPr>
            <a:spLocks noChangeArrowheads="1"/>
          </p:cNvSpPr>
          <p:nvPr/>
        </p:nvSpPr>
        <p:spPr bwMode="auto">
          <a:xfrm>
            <a:off x="6019800" y="3352800"/>
            <a:ext cx="289560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Ohio video (0:59)</a:t>
            </a:r>
            <a:endParaRPr lang="en-US" sz="1000" dirty="0">
              <a:latin typeface="Century Gothic" pitchFamily="34" charset="0"/>
            </a:endParaRPr>
          </a:p>
        </p:txBody>
      </p:sp>
      <p:sp>
        <p:nvSpPr>
          <p:cNvPr id="9" name="Rectangle 5"/>
          <p:cNvSpPr>
            <a:spLocks noChangeArrowheads="1"/>
          </p:cNvSpPr>
          <p:nvPr/>
        </p:nvSpPr>
        <p:spPr bwMode="auto">
          <a:xfrm>
            <a:off x="228600" y="3276600"/>
            <a:ext cx="289560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Cleveland, OH video (1:56)</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Missouri!</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August 10, 1821</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Show Me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The welfare of the people shall be the supreme law.</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Jefferson City</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Hawthorn</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Bluebird</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American Dogwood</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Missouri Waltz</a:t>
            </a:r>
          </a:p>
          <a:p>
            <a:pPr fontAlgn="auto">
              <a:spcAft>
                <a:spcPts val="0"/>
              </a:spcAft>
              <a:buFont typeface="Arial" pitchFamily="34" charset="0"/>
              <a:buNone/>
              <a:defRPr/>
            </a:pPr>
            <a:endParaRPr lang="en-US" sz="2000" dirty="0"/>
          </a:p>
        </p:txBody>
      </p:sp>
      <p:pic>
        <p:nvPicPr>
          <p:cNvPr id="21507" name="Picture 5" descr="missouri.WMF"/>
          <p:cNvPicPr>
            <a:picLocks noChangeAspect="1"/>
          </p:cNvPicPr>
          <p:nvPr/>
        </p:nvPicPr>
        <p:blipFill>
          <a:blip r:embed="rId3"/>
          <a:srcRect/>
          <a:stretch>
            <a:fillRect/>
          </a:stretch>
        </p:blipFill>
        <p:spPr bwMode="auto">
          <a:xfrm>
            <a:off x="4800600" y="2978150"/>
            <a:ext cx="3810000" cy="3803650"/>
          </a:xfrm>
          <a:prstGeom prst="rect">
            <a:avLst/>
          </a:prstGeom>
          <a:ln>
            <a:noFill/>
          </a:ln>
          <a:effectLst>
            <a:outerShdw blurRad="190500" algn="tl" rotWithShape="0">
              <a:srgbClr val="000000">
                <a:alpha val="70000"/>
              </a:srgbClr>
            </a:outerShdw>
          </a:effectLst>
        </p:spPr>
      </p:pic>
      <p:pic>
        <p:nvPicPr>
          <p:cNvPr id="21508" name="Content Placeholder 7" descr="missouri.JPG"/>
          <p:cNvPicPr>
            <a:picLocks noGrp="1" noChangeAspect="1"/>
          </p:cNvPicPr>
          <p:nvPr>
            <p:ph sz="half" idx="2"/>
          </p:nvPr>
        </p:nvPicPr>
        <p:blipFill>
          <a:blip r:embed="rId4"/>
          <a:srcRect/>
          <a:stretch>
            <a:fillRect/>
          </a:stretch>
        </p:blipFill>
        <p:spPr>
          <a:xfrm>
            <a:off x="533400" y="5143500"/>
            <a:ext cx="2286000" cy="13335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Indiana!</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December 11, 1816</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Hoosier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The Crossroads of America</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Indianapolis</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Peony</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Tulip Poplar</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On the Banks of the Wabash</a:t>
            </a:r>
          </a:p>
          <a:p>
            <a:pPr fontAlgn="auto">
              <a:spcAft>
                <a:spcPts val="0"/>
              </a:spcAft>
              <a:buFont typeface="Arial" pitchFamily="34" charset="0"/>
              <a:buNone/>
              <a:defRPr/>
            </a:pPr>
            <a:endParaRPr lang="en-US" sz="2000" dirty="0"/>
          </a:p>
        </p:txBody>
      </p:sp>
      <p:pic>
        <p:nvPicPr>
          <p:cNvPr id="92163" name="Picture 5" descr="indiana.WMF"/>
          <p:cNvPicPr>
            <a:picLocks noChangeAspect="1"/>
          </p:cNvPicPr>
          <p:nvPr/>
        </p:nvPicPr>
        <p:blipFill>
          <a:blip r:embed="rId3"/>
          <a:srcRect/>
          <a:stretch>
            <a:fillRect/>
          </a:stretch>
        </p:blipFill>
        <p:spPr bwMode="auto">
          <a:xfrm>
            <a:off x="4708525" y="2133600"/>
            <a:ext cx="4283075" cy="4343400"/>
          </a:xfrm>
          <a:prstGeom prst="rect">
            <a:avLst/>
          </a:prstGeom>
          <a:ln>
            <a:noFill/>
          </a:ln>
          <a:effectLst>
            <a:outerShdw blurRad="190500" algn="tl" rotWithShape="0">
              <a:srgbClr val="000000">
                <a:alpha val="70000"/>
              </a:srgbClr>
            </a:outerShdw>
          </a:effectLst>
        </p:spPr>
      </p:pic>
      <p:pic>
        <p:nvPicPr>
          <p:cNvPr id="92164" name="Content Placeholder 7" descr="indiana.JPG"/>
          <p:cNvPicPr>
            <a:picLocks noGrp="1" noChangeAspect="1"/>
          </p:cNvPicPr>
          <p:nvPr>
            <p:ph sz="half" idx="2"/>
          </p:nvPr>
        </p:nvPicPr>
        <p:blipFill>
          <a:blip r:embed="rId4"/>
          <a:srcRect/>
          <a:stretch>
            <a:fillRect/>
          </a:stretch>
        </p:blipFill>
        <p:spPr>
          <a:xfrm>
            <a:off x="533400" y="4648200"/>
            <a:ext cx="2286000" cy="180181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sz="4000" b="1" dirty="0" smtClean="0">
                <a:solidFill>
                  <a:schemeClr val="accent1">
                    <a:lumMod val="75000"/>
                  </a:schemeClr>
                </a:solidFill>
              </a:rPr>
              <a:t>Indiana…</a:t>
            </a:r>
            <a:endParaRPr lang="en-US" sz="4000" b="1" dirty="0">
              <a:solidFill>
                <a:schemeClr val="accent1">
                  <a:lumMod val="75000"/>
                </a:schemeClr>
              </a:solidFill>
            </a:endParaRPr>
          </a:p>
        </p:txBody>
      </p:sp>
      <p:pic>
        <p:nvPicPr>
          <p:cNvPr id="94212"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sp>
        <p:nvSpPr>
          <p:cNvPr id="6" name="Rectangle 6"/>
          <p:cNvSpPr>
            <a:spLocks noChangeArrowheads="1"/>
          </p:cNvSpPr>
          <p:nvPr/>
        </p:nvSpPr>
        <p:spPr bwMode="auto">
          <a:xfrm>
            <a:off x="3124200" y="6154738"/>
            <a:ext cx="289560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Indianapolis video </a:t>
            </a:r>
            <a:r>
              <a:rPr lang="en-US" sz="1000" dirty="0">
                <a:latin typeface="Century Gothic" pitchFamily="34" charset="0"/>
              </a:rPr>
              <a:t>(</a:t>
            </a:r>
            <a:r>
              <a:rPr lang="en-US" sz="1000" dirty="0" smtClean="0">
                <a:latin typeface="Century Gothic" pitchFamily="34" charset="0"/>
              </a:rPr>
              <a:t>2:29)</a:t>
            </a:r>
            <a:endParaRPr lang="en-US" sz="1000" dirty="0">
              <a:latin typeface="Century Gothic" pitchFamily="34" charset="0"/>
            </a:endParaRPr>
          </a:p>
        </p:txBody>
      </p:sp>
      <p:pic>
        <p:nvPicPr>
          <p:cNvPr id="7" name="Indianapolis.wmv">
            <a:hlinkClick r:id="" action="ppaction://media"/>
          </p:cNvPr>
          <p:cNvPicPr>
            <a:picLocks noGrp="1" noRot="1" noChangeAspect="1"/>
          </p:cNvPicPr>
          <p:nvPr>
            <p:ph sz="half" idx="1"/>
            <a:videoFile r:link="rId1"/>
          </p:nvPr>
        </p:nvPicPr>
        <p:blipFill>
          <a:blip r:embed="rId5"/>
          <a:stretch>
            <a:fillRect/>
          </a:stretch>
        </p:blipFill>
        <p:spPr>
          <a:xfrm>
            <a:off x="504825" y="1576388"/>
            <a:ext cx="8134351" cy="4572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Illinois!</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51054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December 3, 1818</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Prairie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State sovereignty, national union</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Springfield</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Native Violet</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White Oak</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Illinois</a:t>
            </a:r>
          </a:p>
          <a:p>
            <a:pPr fontAlgn="auto">
              <a:spcAft>
                <a:spcPts val="0"/>
              </a:spcAft>
              <a:buFont typeface="Arial" pitchFamily="34" charset="0"/>
              <a:buNone/>
              <a:defRPr/>
            </a:pPr>
            <a:endParaRPr lang="en-US" sz="2000" dirty="0"/>
          </a:p>
        </p:txBody>
      </p:sp>
      <p:pic>
        <p:nvPicPr>
          <p:cNvPr id="95235" name="Picture 5" descr="illinois.WMF"/>
          <p:cNvPicPr>
            <a:picLocks noChangeAspect="1"/>
          </p:cNvPicPr>
          <p:nvPr/>
        </p:nvPicPr>
        <p:blipFill>
          <a:blip r:embed="rId3"/>
          <a:srcRect/>
          <a:stretch>
            <a:fillRect/>
          </a:stretch>
        </p:blipFill>
        <p:spPr bwMode="auto">
          <a:xfrm>
            <a:off x="5257800" y="2743200"/>
            <a:ext cx="3733800" cy="3765550"/>
          </a:xfrm>
          <a:prstGeom prst="rect">
            <a:avLst/>
          </a:prstGeom>
          <a:ln>
            <a:noFill/>
          </a:ln>
          <a:effectLst>
            <a:outerShdw blurRad="190500" algn="tl" rotWithShape="0">
              <a:srgbClr val="000000">
                <a:alpha val="70000"/>
              </a:srgbClr>
            </a:outerShdw>
          </a:effectLst>
        </p:spPr>
      </p:pic>
      <p:pic>
        <p:nvPicPr>
          <p:cNvPr id="95236" name="Content Placeholder 7" descr="illinois.JPG"/>
          <p:cNvPicPr>
            <a:picLocks noGrp="1" noChangeAspect="1"/>
          </p:cNvPicPr>
          <p:nvPr>
            <p:ph sz="half" idx="2"/>
          </p:nvPr>
        </p:nvPicPr>
        <p:blipFill>
          <a:blip r:embed="rId4"/>
          <a:srcRect/>
          <a:stretch>
            <a:fillRect/>
          </a:stretch>
        </p:blipFill>
        <p:spPr>
          <a:xfrm>
            <a:off x="533400" y="5105400"/>
            <a:ext cx="2286000" cy="13716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The next stop we will travel to is O’Hare International Airport…</a:t>
            </a:r>
            <a:endParaRPr lang="en-US"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97283" name="Picture 4"/>
          <p:cNvPicPr>
            <a:picLocks noChangeAspect="1" noChangeArrowheads="1"/>
          </p:cNvPicPr>
          <p:nvPr/>
        </p:nvPicPr>
        <p:blipFill>
          <a:blip r:embed="rId5"/>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7: O’Hare Airport: The Midwest’s Transportation Hub</a:t>
            </a:r>
            <a:endParaRPr lang="en-US" b="1" dirty="0">
              <a:solidFill>
                <a:schemeClr val="accent1">
                  <a:lumMod val="75000"/>
                </a:schemeClr>
              </a:solidFill>
            </a:endParaRPr>
          </a:p>
        </p:txBody>
      </p:sp>
      <p:sp>
        <p:nvSpPr>
          <p:cNvPr id="3" name="Content Placeholder 2"/>
          <p:cNvSpPr>
            <a:spLocks noGrp="1"/>
          </p:cNvSpPr>
          <p:nvPr>
            <p:ph sz="half" idx="1"/>
          </p:nvPr>
        </p:nvSpPr>
        <p:spPr>
          <a:xfrm>
            <a:off x="457200" y="1600200"/>
            <a:ext cx="8153400" cy="5257800"/>
          </a:xfrm>
        </p:spPr>
        <p:txBody>
          <a:bodyPr rtlCol="0">
            <a:normAutofit/>
          </a:bodyPr>
          <a:lstStyle/>
          <a:p>
            <a:pPr marL="0" indent="0" fontAlgn="auto">
              <a:spcBef>
                <a:spcPts val="0"/>
              </a:spcBef>
              <a:spcAft>
                <a:spcPts val="0"/>
              </a:spcAft>
              <a:buFont typeface="Arial" pitchFamily="34" charset="0"/>
              <a:buNone/>
              <a:defRPr/>
            </a:pPr>
            <a:r>
              <a:rPr lang="en-US" sz="2000" dirty="0" smtClean="0"/>
              <a:t>Even before O’Hare </a:t>
            </a:r>
          </a:p>
          <a:p>
            <a:pPr marL="0" indent="0" fontAlgn="auto">
              <a:spcBef>
                <a:spcPts val="0"/>
              </a:spcBef>
              <a:spcAft>
                <a:spcPts val="0"/>
              </a:spcAft>
              <a:buFont typeface="Arial" pitchFamily="34" charset="0"/>
              <a:buNone/>
              <a:defRPr/>
            </a:pPr>
            <a:r>
              <a:rPr lang="en-US" sz="2000" dirty="0" smtClean="0"/>
              <a:t>International Airport </a:t>
            </a:r>
          </a:p>
          <a:p>
            <a:pPr marL="0" indent="0" fontAlgn="auto">
              <a:spcBef>
                <a:spcPts val="0"/>
              </a:spcBef>
              <a:spcAft>
                <a:spcPts val="0"/>
              </a:spcAft>
              <a:buFont typeface="Arial" pitchFamily="34" charset="0"/>
              <a:buNone/>
              <a:defRPr/>
            </a:pPr>
            <a:r>
              <a:rPr lang="en-US" sz="2000" dirty="0" smtClean="0"/>
              <a:t>was built, Chicago </a:t>
            </a:r>
          </a:p>
          <a:p>
            <a:pPr marL="0" indent="0" fontAlgn="auto">
              <a:spcBef>
                <a:spcPts val="0"/>
              </a:spcBef>
              <a:spcAft>
                <a:spcPts val="0"/>
              </a:spcAft>
              <a:buFont typeface="Arial" pitchFamily="34" charset="0"/>
              <a:buNone/>
              <a:defRPr/>
            </a:pPr>
            <a:r>
              <a:rPr lang="en-US" sz="2000" dirty="0" smtClean="0"/>
              <a:t>was a </a:t>
            </a:r>
            <a:r>
              <a:rPr lang="en-US" sz="2000" b="1" dirty="0" smtClean="0">
                <a:solidFill>
                  <a:schemeClr val="accent1">
                    <a:lumMod val="75000"/>
                  </a:schemeClr>
                </a:solidFill>
              </a:rPr>
              <a:t>transportation </a:t>
            </a:r>
          </a:p>
          <a:p>
            <a:pPr marL="0" indent="0" fontAlgn="auto">
              <a:spcBef>
                <a:spcPts val="0"/>
              </a:spcBef>
              <a:spcAft>
                <a:spcPts val="0"/>
              </a:spcAft>
              <a:buFont typeface="Arial" pitchFamily="34" charset="0"/>
              <a:buNone/>
              <a:defRPr/>
            </a:pPr>
            <a:r>
              <a:rPr lang="en-US" sz="2000" b="1" dirty="0" smtClean="0">
                <a:solidFill>
                  <a:schemeClr val="accent1">
                    <a:lumMod val="75000"/>
                  </a:schemeClr>
                </a:solidFill>
              </a:rPr>
              <a:t>hub</a:t>
            </a:r>
            <a:r>
              <a:rPr lang="en-US" sz="2000" dirty="0" smtClean="0"/>
              <a:t>, a center for </a:t>
            </a:r>
          </a:p>
          <a:p>
            <a:pPr marL="0" indent="0" fontAlgn="auto">
              <a:spcBef>
                <a:spcPts val="0"/>
              </a:spcBef>
              <a:spcAft>
                <a:spcPts val="0"/>
              </a:spcAft>
              <a:buFont typeface="Arial" pitchFamily="34" charset="0"/>
              <a:buNone/>
              <a:defRPr/>
            </a:pPr>
            <a:r>
              <a:rPr lang="en-US" sz="2000" dirty="0" smtClean="0"/>
              <a:t>moving goods and </a:t>
            </a:r>
          </a:p>
          <a:p>
            <a:pPr marL="0" indent="0" fontAlgn="auto">
              <a:spcBef>
                <a:spcPts val="0"/>
              </a:spcBef>
              <a:spcAft>
                <a:spcPts val="0"/>
              </a:spcAft>
              <a:buFont typeface="Arial" pitchFamily="34" charset="0"/>
              <a:buNone/>
              <a:defRPr/>
            </a:pPr>
            <a:r>
              <a:rPr lang="en-US" sz="2000" dirty="0" smtClean="0"/>
              <a:t>people, with trains </a:t>
            </a:r>
          </a:p>
          <a:p>
            <a:pPr marL="0" indent="0" fontAlgn="auto">
              <a:spcBef>
                <a:spcPts val="0"/>
              </a:spcBef>
              <a:spcAft>
                <a:spcPts val="0"/>
              </a:spcAft>
              <a:buFont typeface="Arial" pitchFamily="34" charset="0"/>
              <a:buNone/>
              <a:defRPr/>
            </a:pPr>
            <a:r>
              <a:rPr lang="en-US" sz="2000" dirty="0" smtClean="0"/>
              <a:t>leaving every day </a:t>
            </a:r>
          </a:p>
          <a:p>
            <a:pPr marL="0" indent="0" fontAlgn="auto">
              <a:spcBef>
                <a:spcPts val="0"/>
              </a:spcBef>
              <a:spcAft>
                <a:spcPts val="0"/>
              </a:spcAft>
              <a:buFont typeface="Arial" pitchFamily="34" charset="0"/>
              <a:buNone/>
              <a:defRPr/>
            </a:pPr>
            <a:r>
              <a:rPr lang="en-US" sz="2000" dirty="0" smtClean="0"/>
              <a:t>bringing goods </a:t>
            </a:r>
          </a:p>
          <a:p>
            <a:pPr marL="0" indent="0" fontAlgn="auto">
              <a:spcBef>
                <a:spcPts val="0"/>
              </a:spcBef>
              <a:spcAft>
                <a:spcPts val="0"/>
              </a:spcAft>
              <a:buFont typeface="Arial" pitchFamily="34" charset="0"/>
              <a:buNone/>
              <a:defRPr/>
            </a:pPr>
            <a:r>
              <a:rPr lang="en-US" sz="2000" dirty="0" smtClean="0"/>
              <a:t>between small </a:t>
            </a:r>
          </a:p>
          <a:p>
            <a:pPr marL="0" indent="0" fontAlgn="auto">
              <a:spcBef>
                <a:spcPts val="0"/>
              </a:spcBef>
              <a:spcAft>
                <a:spcPts val="0"/>
              </a:spcAft>
              <a:buFont typeface="Arial" pitchFamily="34" charset="0"/>
              <a:buNone/>
              <a:defRPr/>
            </a:pPr>
            <a:r>
              <a:rPr lang="en-US" sz="2000" dirty="0" smtClean="0"/>
              <a:t>farming towns and </a:t>
            </a:r>
          </a:p>
          <a:p>
            <a:pPr marL="0" indent="0" fontAlgn="auto">
              <a:spcBef>
                <a:spcPts val="0"/>
              </a:spcBef>
              <a:spcAft>
                <a:spcPts val="0"/>
              </a:spcAft>
              <a:buFont typeface="Arial" pitchFamily="34" charset="0"/>
              <a:buNone/>
              <a:defRPr/>
            </a:pPr>
            <a:r>
              <a:rPr lang="en-US" sz="2000" dirty="0" smtClean="0"/>
              <a:t>the big cities. Today, </a:t>
            </a:r>
          </a:p>
          <a:p>
            <a:pPr marL="0" indent="0" fontAlgn="auto">
              <a:spcBef>
                <a:spcPts val="0"/>
              </a:spcBef>
              <a:spcAft>
                <a:spcPts val="0"/>
              </a:spcAft>
              <a:buFont typeface="Arial" pitchFamily="34" charset="0"/>
              <a:buNone/>
              <a:defRPr/>
            </a:pPr>
            <a:r>
              <a:rPr lang="en-US" sz="2000" dirty="0" smtClean="0"/>
              <a:t>more people and goods are moved into and out of Chicago than any other city by all different forms of transportation – by air, by ground, and by water.</a:t>
            </a:r>
            <a:endParaRPr lang="en-US" sz="2000" dirty="0"/>
          </a:p>
        </p:txBody>
      </p:sp>
      <p:pic>
        <p:nvPicPr>
          <p:cNvPr id="13319" name="Picture 7"/>
          <p:cNvPicPr>
            <a:picLocks noChangeAspect="1" noChangeArrowheads="1"/>
          </p:cNvPicPr>
          <p:nvPr/>
        </p:nvPicPr>
        <p:blipFill>
          <a:blip r:embed="rId3"/>
          <a:srcRect l="8560" t="22535" r="13024" b="7981"/>
          <a:stretch>
            <a:fillRect/>
          </a:stretch>
        </p:blipFill>
        <p:spPr bwMode="auto">
          <a:xfrm>
            <a:off x="3411538" y="1704975"/>
            <a:ext cx="5351462" cy="3324225"/>
          </a:xfrm>
          <a:prstGeom prst="rect">
            <a:avLst/>
          </a:prstGeom>
          <a:ln>
            <a:noFill/>
          </a:ln>
          <a:effectLst>
            <a:outerShdw blurRad="190500" algn="tl" rotWithShape="0">
              <a:srgbClr val="000000">
                <a:alpha val="70000"/>
              </a:srgbClr>
            </a:outerShdw>
          </a:effectLst>
        </p:spPr>
      </p:pic>
      <p:pic>
        <p:nvPicPr>
          <p:cNvPr id="99332" name="Picture 8" descr="airplane.gif"/>
          <p:cNvPicPr>
            <a:picLocks noChangeAspect="1"/>
          </p:cNvPicPr>
          <p:nvPr/>
        </p:nvPicPr>
        <p:blipFill>
          <a:blip r:embed="rId4"/>
          <a:srcRect/>
          <a:stretch>
            <a:fillRect/>
          </a:stretch>
        </p:blipFill>
        <p:spPr bwMode="auto">
          <a:xfrm rot="1409133">
            <a:off x="7319963" y="150813"/>
            <a:ext cx="1752600" cy="1103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7: O’Hare Airport: The Midwest’s Transportation Hub</a:t>
            </a:r>
            <a:endParaRPr lang="en-US" b="1" dirty="0">
              <a:solidFill>
                <a:schemeClr val="accent1">
                  <a:lumMod val="75000"/>
                </a:schemeClr>
              </a:solidFill>
            </a:endParaRPr>
          </a:p>
        </p:txBody>
      </p:sp>
      <p:sp>
        <p:nvSpPr>
          <p:cNvPr id="101378" name="Content Placeholder 2"/>
          <p:cNvSpPr>
            <a:spLocks noGrp="1"/>
          </p:cNvSpPr>
          <p:nvPr>
            <p:ph sz="half" idx="1"/>
          </p:nvPr>
        </p:nvSpPr>
        <p:spPr>
          <a:xfrm>
            <a:off x="457200" y="5105400"/>
            <a:ext cx="3048000" cy="1752600"/>
          </a:xfrm>
        </p:spPr>
        <p:txBody>
          <a:bodyPr/>
          <a:lstStyle/>
          <a:p>
            <a:pPr marL="0" indent="0">
              <a:buFont typeface="Arial" charset="0"/>
              <a:buNone/>
            </a:pPr>
            <a:r>
              <a:rPr lang="en-US" sz="2000" smtClean="0"/>
              <a:t>O’Hare International Airport in Chicago, Illinois is one of the busiest in the country.</a:t>
            </a:r>
          </a:p>
        </p:txBody>
      </p:sp>
      <p:sp>
        <p:nvSpPr>
          <p:cNvPr id="101379" name="Rectangle 6"/>
          <p:cNvSpPr>
            <a:spLocks noChangeArrowheads="1"/>
          </p:cNvSpPr>
          <p:nvPr/>
        </p:nvSpPr>
        <p:spPr bwMode="auto">
          <a:xfrm>
            <a:off x="4953000" y="5849938"/>
            <a:ext cx="2895600" cy="246062"/>
          </a:xfrm>
          <a:prstGeom prst="rect">
            <a:avLst/>
          </a:prstGeom>
          <a:noFill/>
          <a:ln w="9525">
            <a:noFill/>
            <a:miter lim="800000"/>
            <a:headEnd/>
            <a:tailEnd/>
          </a:ln>
        </p:spPr>
        <p:txBody>
          <a:bodyPr>
            <a:spAutoFit/>
          </a:bodyPr>
          <a:lstStyle/>
          <a:p>
            <a:pPr algn="ctr"/>
            <a:r>
              <a:rPr lang="en-US" sz="1000" dirty="0">
                <a:latin typeface="Century Gothic" pitchFamily="34" charset="0"/>
              </a:rPr>
              <a:t>O’Hare Airport video (2:43)</a:t>
            </a:r>
          </a:p>
        </p:txBody>
      </p:sp>
      <p:pic>
        <p:nvPicPr>
          <p:cNvPr id="8" name="Picture 6" descr="Ohare Airport Code"/>
          <p:cNvPicPr>
            <a:picLocks noChangeAspect="1" noChangeArrowheads="1"/>
          </p:cNvPicPr>
          <p:nvPr/>
        </p:nvPicPr>
        <p:blipFill>
          <a:blip r:embed="rId4"/>
          <a:srcRect/>
          <a:stretch>
            <a:fillRect/>
          </a:stretch>
        </p:blipFill>
        <p:spPr bwMode="auto">
          <a:xfrm>
            <a:off x="228600" y="2935288"/>
            <a:ext cx="2876550" cy="1941512"/>
          </a:xfrm>
          <a:prstGeom prst="rect">
            <a:avLst/>
          </a:prstGeom>
          <a:ln>
            <a:noFill/>
          </a:ln>
          <a:effectLst>
            <a:outerShdw blurRad="190500" algn="tl" rotWithShape="0">
              <a:srgbClr val="000000">
                <a:alpha val="70000"/>
              </a:srgbClr>
            </a:outerShdw>
          </a:effectLst>
        </p:spPr>
      </p:pic>
      <p:pic>
        <p:nvPicPr>
          <p:cNvPr id="9" name="Picture 4" descr="http://www.chicagotraveler.com/images/ohare-airport-terminal-map.jpg"/>
          <p:cNvPicPr>
            <a:picLocks noChangeAspect="1" noChangeArrowheads="1"/>
          </p:cNvPicPr>
          <p:nvPr/>
        </p:nvPicPr>
        <p:blipFill>
          <a:blip r:embed="rId5"/>
          <a:srcRect/>
          <a:stretch>
            <a:fillRect/>
          </a:stretch>
        </p:blipFill>
        <p:spPr bwMode="auto">
          <a:xfrm>
            <a:off x="838200" y="1676400"/>
            <a:ext cx="2786063" cy="1752600"/>
          </a:xfrm>
          <a:prstGeom prst="rect">
            <a:avLst/>
          </a:prstGeom>
          <a:ln>
            <a:noFill/>
          </a:ln>
          <a:effectLst>
            <a:outerShdw blurRad="190500" algn="tl" rotWithShape="0">
              <a:srgbClr val="000000">
                <a:alpha val="70000"/>
              </a:srgbClr>
            </a:outerShdw>
          </a:effectLst>
        </p:spPr>
      </p:pic>
      <p:pic>
        <p:nvPicPr>
          <p:cNvPr id="10" name="chicago ohare.wmv">
            <a:hlinkClick r:id="" action="ppaction://media"/>
          </p:cNvPr>
          <p:cNvPicPr>
            <a:picLocks noRot="1" noChangeAspect="1"/>
          </p:cNvPicPr>
          <p:nvPr>
            <a:videoFile r:link="rId1"/>
          </p:nvPr>
        </p:nvPicPr>
        <p:blipFill>
          <a:blip r:embed="rId6"/>
          <a:srcRect/>
          <a:stretch>
            <a:fillRect/>
          </a:stretch>
        </p:blipFill>
        <p:spPr bwMode="auto">
          <a:xfrm>
            <a:off x="4014788" y="2362200"/>
            <a:ext cx="4672012"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7: O’Hare Airport: The Midwest’s Transportation Hub</a:t>
            </a:r>
            <a:endParaRPr lang="en-US" b="1" dirty="0">
              <a:solidFill>
                <a:schemeClr val="accent1">
                  <a:lumMod val="75000"/>
                </a:schemeClr>
              </a:solidFill>
            </a:endParaRPr>
          </a:p>
        </p:txBody>
      </p:sp>
      <p:sp>
        <p:nvSpPr>
          <p:cNvPr id="103426" name="Content Placeholder 2"/>
          <p:cNvSpPr>
            <a:spLocks noGrp="1"/>
          </p:cNvSpPr>
          <p:nvPr>
            <p:ph sz="half" idx="1"/>
          </p:nvPr>
        </p:nvSpPr>
        <p:spPr>
          <a:xfrm>
            <a:off x="457200" y="1600200"/>
            <a:ext cx="4191000" cy="5257800"/>
          </a:xfrm>
        </p:spPr>
        <p:txBody>
          <a:bodyPr/>
          <a:lstStyle/>
          <a:p>
            <a:pPr marL="0" indent="0">
              <a:buFont typeface="Arial" charset="0"/>
              <a:buNone/>
            </a:pPr>
            <a:r>
              <a:rPr lang="en-US" sz="2000" smtClean="0"/>
              <a:t>O’Hare was not always an airport. It was built in 1942 as a manufacturing plant for Douglas C-54 airplanes during World War II. As Chicago’s Midway Airport became too busy, the city chose the site to become the O’Hare International Airport. In 1965, it was the world’s busiest airport. Twenty million people passed through O’Hare in that one year, more than passed through Ellis Island in its entire existence!</a:t>
            </a:r>
          </a:p>
        </p:txBody>
      </p:sp>
      <p:pic>
        <p:nvPicPr>
          <p:cNvPr id="84994" name="Picture 2"/>
          <p:cNvPicPr>
            <a:picLocks noChangeAspect="1" noChangeArrowheads="1"/>
          </p:cNvPicPr>
          <p:nvPr/>
        </p:nvPicPr>
        <p:blipFill>
          <a:blip r:embed="rId3"/>
          <a:srcRect l="22387" t="47887" r="42057" b="17371"/>
          <a:stretch>
            <a:fillRect/>
          </a:stretch>
        </p:blipFill>
        <p:spPr bwMode="auto">
          <a:xfrm>
            <a:off x="5719763" y="4191000"/>
            <a:ext cx="2890837" cy="1981200"/>
          </a:xfrm>
          <a:prstGeom prst="rect">
            <a:avLst/>
          </a:prstGeom>
          <a:ln>
            <a:noFill/>
          </a:ln>
          <a:effectLst>
            <a:outerShdw blurRad="190500" algn="tl" rotWithShape="0">
              <a:srgbClr val="000000">
                <a:alpha val="70000"/>
              </a:srgbClr>
            </a:outerShdw>
          </a:effectLst>
        </p:spPr>
      </p:pic>
      <p:pic>
        <p:nvPicPr>
          <p:cNvPr id="84996" name="Picture 4" descr="http://upload.wikimedia.org/wikipedia/commons/thumb/4/46/C-54-skymaster.jpg/300px-C-54-skymaster.jpg">
            <a:hlinkClick r:id="rId4"/>
          </p:cNvPr>
          <p:cNvPicPr>
            <a:picLocks noChangeAspect="1" noChangeArrowheads="1"/>
          </p:cNvPicPr>
          <p:nvPr/>
        </p:nvPicPr>
        <p:blipFill>
          <a:blip r:embed="rId5"/>
          <a:srcRect/>
          <a:stretch>
            <a:fillRect/>
          </a:stretch>
        </p:blipFill>
        <p:spPr bwMode="auto">
          <a:xfrm>
            <a:off x="5029200" y="1819275"/>
            <a:ext cx="2857500" cy="214312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The next stop we will travel to is Chicago’s Wrigley Field…</a:t>
            </a:r>
            <a:endParaRPr lang="en-US" sz="4000"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105475" name="Picture 4"/>
          <p:cNvPicPr>
            <a:picLocks noChangeAspect="1" noChangeArrowheads="1"/>
          </p:cNvPicPr>
          <p:nvPr/>
        </p:nvPicPr>
        <p:blipFill>
          <a:blip r:embed="rId5"/>
          <a:srcRect t="5704" b="5704"/>
          <a:stretch>
            <a:fillRect/>
          </a:stretch>
        </p:blipFill>
        <p:spPr bwMode="auto">
          <a:xfrm>
            <a:off x="1143000" y="18669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8: Chicago’s </a:t>
            </a:r>
            <a:br>
              <a:rPr lang="en-US" sz="4000" b="1" dirty="0" smtClean="0">
                <a:solidFill>
                  <a:schemeClr val="accent1">
                    <a:lumMod val="75000"/>
                  </a:schemeClr>
                </a:solidFill>
              </a:rPr>
            </a:br>
            <a:r>
              <a:rPr lang="en-US" sz="4000" b="1" dirty="0" smtClean="0">
                <a:solidFill>
                  <a:schemeClr val="accent1">
                    <a:lumMod val="75000"/>
                  </a:schemeClr>
                </a:solidFill>
              </a:rPr>
              <a:t>Wrigley Field</a:t>
            </a:r>
            <a:endParaRPr lang="en-US" sz="4000" b="1" dirty="0">
              <a:solidFill>
                <a:schemeClr val="accent1">
                  <a:lumMod val="75000"/>
                </a:schemeClr>
              </a:solidFill>
            </a:endParaRPr>
          </a:p>
        </p:txBody>
      </p:sp>
      <p:sp>
        <p:nvSpPr>
          <p:cNvPr id="107522" name="Content Placeholder 2"/>
          <p:cNvSpPr>
            <a:spLocks noGrp="1"/>
          </p:cNvSpPr>
          <p:nvPr>
            <p:ph sz="half" idx="1"/>
          </p:nvPr>
        </p:nvSpPr>
        <p:spPr>
          <a:xfrm>
            <a:off x="457200" y="1600200"/>
            <a:ext cx="4038600" cy="3657600"/>
          </a:xfrm>
        </p:spPr>
        <p:txBody>
          <a:bodyPr/>
          <a:lstStyle/>
          <a:p>
            <a:pPr marL="0" indent="0">
              <a:buFont typeface="Arial" charset="0"/>
              <a:buNone/>
            </a:pPr>
            <a:r>
              <a:rPr lang="en-US" sz="2000" smtClean="0"/>
              <a:t>Wrigley Field opened in 1914.  It is the second oldest major league baseball park in the country. Boston’s Fenway Park, built in 1912, is the oldest! </a:t>
            </a:r>
          </a:p>
          <a:p>
            <a:pPr marL="0" indent="0">
              <a:buFont typeface="Arial" charset="0"/>
              <a:buNone/>
            </a:pPr>
            <a:r>
              <a:rPr lang="en-US" sz="2000" smtClean="0"/>
              <a:t>The centerfield scoreboard was built in 1937 and is still manually operated. No batted ball has ever hit the scoreboard! </a:t>
            </a:r>
          </a:p>
        </p:txBody>
      </p:sp>
      <p:pic>
        <p:nvPicPr>
          <p:cNvPr id="9218" name="Picture 2" descr="wrigley-field-old-school"/>
          <p:cNvPicPr>
            <a:picLocks noChangeAspect="1" noChangeArrowheads="1"/>
          </p:cNvPicPr>
          <p:nvPr/>
        </p:nvPicPr>
        <p:blipFill>
          <a:blip r:embed="rId3"/>
          <a:srcRect t="6653" b="13514"/>
          <a:stretch>
            <a:fillRect/>
          </a:stretch>
        </p:blipFill>
        <p:spPr bwMode="auto">
          <a:xfrm>
            <a:off x="6400800" y="609600"/>
            <a:ext cx="2466975" cy="1600200"/>
          </a:xfrm>
          <a:prstGeom prst="rect">
            <a:avLst/>
          </a:prstGeom>
          <a:ln>
            <a:noFill/>
          </a:ln>
          <a:effectLst>
            <a:outerShdw blurRad="190500" algn="tl" rotWithShape="0">
              <a:srgbClr val="000000">
                <a:alpha val="70000"/>
              </a:srgbClr>
            </a:outerShdw>
          </a:effectLst>
        </p:spPr>
      </p:pic>
      <p:pic>
        <p:nvPicPr>
          <p:cNvPr id="9220" name="Picture 4" descr="http://cache2.artprintimages.com/p/LRG/20/2005/O5U6D00Z/art-print/mike-smith-wrigley-field-chicago-illinois.jpg"/>
          <p:cNvPicPr>
            <a:picLocks noChangeAspect="1" noChangeArrowheads="1"/>
          </p:cNvPicPr>
          <p:nvPr/>
        </p:nvPicPr>
        <p:blipFill>
          <a:blip r:embed="rId4"/>
          <a:srcRect l="8000" t="10159" r="8000" b="13651"/>
          <a:stretch>
            <a:fillRect/>
          </a:stretch>
        </p:blipFill>
        <p:spPr bwMode="auto">
          <a:xfrm>
            <a:off x="4876800" y="2035175"/>
            <a:ext cx="3657600" cy="2613025"/>
          </a:xfrm>
          <a:prstGeom prst="rect">
            <a:avLst/>
          </a:prstGeom>
          <a:ln>
            <a:noFill/>
          </a:ln>
          <a:effectLst>
            <a:outerShdw blurRad="190500" algn="tl" rotWithShape="0">
              <a:srgbClr val="000000">
                <a:alpha val="70000"/>
              </a:srgbClr>
            </a:outerShdw>
          </a:effectLst>
        </p:spPr>
      </p:pic>
      <p:pic>
        <p:nvPicPr>
          <p:cNvPr id="9224" name="Picture 8" descr="http://us.123rf.com/400wm/400/400/ffooter/ffooter1006/ffooter100600072/7124342-chicago-illinois--april-26-2010-famous-wrigley-field-scoreboard-and-bleachers-before-a-cubs-game-aga.jpg"/>
          <p:cNvPicPr>
            <a:picLocks noChangeAspect="1" noChangeArrowheads="1"/>
          </p:cNvPicPr>
          <p:nvPr/>
        </p:nvPicPr>
        <p:blipFill>
          <a:blip r:embed="rId5"/>
          <a:srcRect l="10075" r="15294"/>
          <a:stretch>
            <a:fillRect/>
          </a:stretch>
        </p:blipFill>
        <p:spPr bwMode="auto">
          <a:xfrm>
            <a:off x="2438400" y="4719638"/>
            <a:ext cx="1905000" cy="1909762"/>
          </a:xfrm>
          <a:prstGeom prst="rect">
            <a:avLst/>
          </a:prstGeom>
          <a:ln>
            <a:noFill/>
          </a:ln>
          <a:effectLst>
            <a:outerShdw blurRad="190500" algn="tl" rotWithShape="0">
              <a:srgbClr val="000000">
                <a:alpha val="70000"/>
              </a:srgbClr>
            </a:outerShdw>
          </a:effectLst>
        </p:spPr>
      </p:pic>
      <p:pic>
        <p:nvPicPr>
          <p:cNvPr id="9228" name="Picture 12" descr="http://1.bp.blogspot.com/_7V_j0R-6AD4/TCoWO9rJxeI/AAAAAAAAC3o/675sE9blvsg/s1600/cubs-win-flag.jpg"/>
          <p:cNvPicPr>
            <a:picLocks noChangeAspect="1" noChangeArrowheads="1"/>
          </p:cNvPicPr>
          <p:nvPr/>
        </p:nvPicPr>
        <p:blipFill>
          <a:blip r:embed="rId6"/>
          <a:srcRect t="13468" r="8000"/>
          <a:stretch>
            <a:fillRect/>
          </a:stretch>
        </p:blipFill>
        <p:spPr bwMode="auto">
          <a:xfrm>
            <a:off x="1066800" y="5080000"/>
            <a:ext cx="1524000" cy="1065213"/>
          </a:xfrm>
          <a:prstGeom prst="rect">
            <a:avLst/>
          </a:prstGeom>
          <a:ln>
            <a:noFill/>
          </a:ln>
          <a:effectLst>
            <a:outerShdw blurRad="190500" algn="tl" rotWithShape="0">
              <a:srgbClr val="000000">
                <a:alpha val="70000"/>
              </a:srgbClr>
            </a:outerShdw>
          </a:effectLst>
        </p:spPr>
      </p:pic>
      <p:sp>
        <p:nvSpPr>
          <p:cNvPr id="12" name="Content Placeholder 2"/>
          <p:cNvSpPr>
            <a:spLocks noGrp="1"/>
          </p:cNvSpPr>
          <p:nvPr>
            <p:ph sz="half" idx="1"/>
          </p:nvPr>
        </p:nvSpPr>
        <p:spPr>
          <a:xfrm>
            <a:off x="4724400" y="4876800"/>
            <a:ext cx="4038600" cy="1981200"/>
          </a:xfrm>
        </p:spPr>
        <p:txBody>
          <a:bodyPr rtlCol="0">
            <a:normAutofit/>
          </a:bodyPr>
          <a:lstStyle/>
          <a:p>
            <a:pPr marL="0" indent="0" fontAlgn="auto">
              <a:spcAft>
                <a:spcPts val="0"/>
              </a:spcAft>
              <a:buFont typeface="Arial" pitchFamily="34" charset="0"/>
              <a:buNone/>
              <a:defRPr/>
            </a:pPr>
            <a:r>
              <a:rPr lang="en-US" sz="2000" dirty="0" smtClean="0"/>
              <a:t>Wrigley Field has a tradition of flying a white flag with a blue </a:t>
            </a:r>
            <a:r>
              <a:rPr lang="en-US" sz="2000" b="1" dirty="0" smtClean="0">
                <a:solidFill>
                  <a:srgbClr val="0070C0"/>
                </a:solidFill>
                <a:effectLst>
                  <a:outerShdw blurRad="38100" dist="38100" dir="2700000" algn="tl">
                    <a:srgbClr val="000000">
                      <a:alpha val="43137"/>
                    </a:srgbClr>
                  </a:outerShdw>
                </a:effectLst>
                <a:latin typeface="Arial Black" pitchFamily="34" charset="0"/>
              </a:rPr>
              <a:t>W</a:t>
            </a:r>
            <a:r>
              <a:rPr lang="en-US" sz="2000" dirty="0" smtClean="0"/>
              <a:t> when the Cubs win a game, and a blue flag with a white </a:t>
            </a:r>
            <a:r>
              <a:rPr lang="en-US" sz="2000" b="1" dirty="0" smtClean="0">
                <a:solidFill>
                  <a:schemeClr val="bg1"/>
                </a:solidFill>
                <a:effectLst>
                  <a:outerShdw blurRad="38100" dist="38100" dir="2700000" algn="tl">
                    <a:srgbClr val="000000">
                      <a:alpha val="43137"/>
                    </a:srgbClr>
                  </a:outerShdw>
                </a:effectLst>
                <a:latin typeface="Arial Black" pitchFamily="34" charset="0"/>
              </a:rPr>
              <a:t>L</a:t>
            </a:r>
            <a:r>
              <a:rPr lang="en-US" sz="2000" dirty="0" smtClean="0"/>
              <a:t> when they lose.</a:t>
            </a:r>
          </a:p>
        </p:txBody>
      </p:sp>
      <p:pic>
        <p:nvPicPr>
          <p:cNvPr id="9222" name="Picture 6" descr="http://sportsfans.org/wp-content/uploads/2010/12/Cubs_Wrigley_Field_Sign.jpg"/>
          <p:cNvPicPr>
            <a:picLocks noChangeAspect="1" noChangeArrowheads="1"/>
          </p:cNvPicPr>
          <p:nvPr/>
        </p:nvPicPr>
        <p:blipFill>
          <a:blip r:embed="rId7"/>
          <a:srcRect l="6734" t="13896" r="16498" b="4715"/>
          <a:stretch>
            <a:fillRect/>
          </a:stretch>
        </p:blipFill>
        <p:spPr bwMode="auto">
          <a:xfrm>
            <a:off x="4343400" y="914400"/>
            <a:ext cx="1770063" cy="127317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8: Chicago’s </a:t>
            </a:r>
            <a:br>
              <a:rPr lang="en-US" sz="4000" b="1" dirty="0" smtClean="0">
                <a:solidFill>
                  <a:schemeClr val="accent1">
                    <a:lumMod val="75000"/>
                  </a:schemeClr>
                </a:solidFill>
              </a:rPr>
            </a:br>
            <a:r>
              <a:rPr lang="en-US" sz="4000" b="1" dirty="0" smtClean="0">
                <a:solidFill>
                  <a:schemeClr val="accent1">
                    <a:lumMod val="75000"/>
                  </a:schemeClr>
                </a:solidFill>
              </a:rPr>
              <a:t>Wrigley Field</a:t>
            </a:r>
            <a:endParaRPr lang="en-US" sz="4000" b="1" dirty="0">
              <a:solidFill>
                <a:schemeClr val="accent1">
                  <a:lumMod val="75000"/>
                </a:schemeClr>
              </a:solidFill>
            </a:endParaRPr>
          </a:p>
        </p:txBody>
      </p:sp>
      <p:sp>
        <p:nvSpPr>
          <p:cNvPr id="109570" name="Content Placeholder 2"/>
          <p:cNvSpPr>
            <a:spLocks noGrp="1"/>
          </p:cNvSpPr>
          <p:nvPr>
            <p:ph sz="half" idx="1"/>
          </p:nvPr>
        </p:nvSpPr>
        <p:spPr>
          <a:xfrm>
            <a:off x="457200" y="1752600"/>
            <a:ext cx="8153400" cy="1828800"/>
          </a:xfrm>
        </p:spPr>
        <p:txBody>
          <a:bodyPr/>
          <a:lstStyle/>
          <a:p>
            <a:pPr marL="0" indent="0">
              <a:buFont typeface="Arial" charset="0"/>
              <a:buNone/>
            </a:pPr>
            <a:r>
              <a:rPr lang="en-US" sz="2000" smtClean="0"/>
              <a:t>One of the most famous things to happen at Wrigley Field was Babe Ruth’s “called shot” during Game 3 of the 1932 New York Yankees vs. Chicago Cubs World Series.</a:t>
            </a:r>
          </a:p>
        </p:txBody>
      </p:sp>
      <p:sp>
        <p:nvSpPr>
          <p:cNvPr id="109571" name="Rectangle 13"/>
          <p:cNvSpPr>
            <a:spLocks noChangeArrowheads="1"/>
          </p:cNvSpPr>
          <p:nvPr/>
        </p:nvSpPr>
        <p:spPr bwMode="auto">
          <a:xfrm>
            <a:off x="4114800" y="6459538"/>
            <a:ext cx="3505200" cy="246062"/>
          </a:xfrm>
          <a:prstGeom prst="rect">
            <a:avLst/>
          </a:prstGeom>
          <a:noFill/>
          <a:ln w="9525">
            <a:noFill/>
            <a:miter lim="800000"/>
            <a:headEnd/>
            <a:tailEnd/>
          </a:ln>
        </p:spPr>
        <p:txBody>
          <a:bodyPr>
            <a:spAutoFit/>
          </a:bodyPr>
          <a:lstStyle/>
          <a:p>
            <a:pPr algn="ctr"/>
            <a:r>
              <a:rPr lang="en-US" sz="1000">
                <a:latin typeface="Century Gothic" pitchFamily="34" charset="0"/>
              </a:rPr>
              <a:t>Babe Ruth’s “Called Shot” video (2:02)</a:t>
            </a:r>
          </a:p>
        </p:txBody>
      </p:sp>
      <p:pic>
        <p:nvPicPr>
          <p:cNvPr id="94210" name="Picture 2" descr="http://upload.wikimedia.org/wikipedia/en/1/1c/Ruth1932-1.jpg"/>
          <p:cNvPicPr>
            <a:picLocks noChangeAspect="1" noChangeArrowheads="1"/>
          </p:cNvPicPr>
          <p:nvPr/>
        </p:nvPicPr>
        <p:blipFill>
          <a:blip r:embed="rId4"/>
          <a:srcRect t="8791" b="7692"/>
          <a:stretch>
            <a:fillRect/>
          </a:stretch>
        </p:blipFill>
        <p:spPr bwMode="auto">
          <a:xfrm>
            <a:off x="5405438" y="228600"/>
            <a:ext cx="3205162" cy="1447800"/>
          </a:xfrm>
          <a:prstGeom prst="rect">
            <a:avLst/>
          </a:prstGeom>
          <a:ln>
            <a:noFill/>
          </a:ln>
          <a:effectLst>
            <a:outerShdw blurRad="190500" algn="tl" rotWithShape="0">
              <a:srgbClr val="000000">
                <a:alpha val="70000"/>
              </a:srgbClr>
            </a:outerShdw>
          </a:effectLst>
        </p:spPr>
      </p:pic>
      <p:pic>
        <p:nvPicPr>
          <p:cNvPr id="94214" name="Picture 6" descr="http://upload.wikimedia.org/wikipedia/commons/1/13/Babe_Ruth2.jpg"/>
          <p:cNvPicPr>
            <a:picLocks noChangeAspect="1" noChangeArrowheads="1"/>
          </p:cNvPicPr>
          <p:nvPr/>
        </p:nvPicPr>
        <p:blipFill>
          <a:blip r:embed="rId5"/>
          <a:srcRect l="11437" r="11437"/>
          <a:stretch>
            <a:fillRect/>
          </a:stretch>
        </p:blipFill>
        <p:spPr bwMode="auto">
          <a:xfrm rot="21174181">
            <a:off x="796925" y="3076575"/>
            <a:ext cx="1905000" cy="3254375"/>
          </a:xfrm>
          <a:prstGeom prst="rect">
            <a:avLst/>
          </a:prstGeom>
          <a:ln>
            <a:noFill/>
          </a:ln>
          <a:effectLst>
            <a:outerShdw blurRad="190500" algn="tl" rotWithShape="0">
              <a:srgbClr val="000000">
                <a:alpha val="70000"/>
              </a:srgbClr>
            </a:outerShdw>
          </a:effectLst>
        </p:spPr>
      </p:pic>
      <p:pic>
        <p:nvPicPr>
          <p:cNvPr id="8" name="babe ruth called shot.wmv">
            <a:hlinkClick r:id="" action="ppaction://media"/>
          </p:cNvPr>
          <p:cNvPicPr>
            <a:picLocks noRot="1" noChangeAspect="1"/>
          </p:cNvPicPr>
          <p:nvPr>
            <a:videoFile r:link="rId1"/>
          </p:nvPr>
        </p:nvPicPr>
        <p:blipFill>
          <a:blip r:embed="rId6"/>
          <a:srcRect/>
          <a:stretch>
            <a:fillRect/>
          </a:stretch>
        </p:blipFill>
        <p:spPr bwMode="auto">
          <a:xfrm>
            <a:off x="3276600" y="2819400"/>
            <a:ext cx="48768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The first stop we will travel to is St. Louis, Missouri…</a:t>
            </a:r>
            <a:endParaRPr lang="en-US" b="1" dirty="0">
              <a:solidFill>
                <a:schemeClr val="accent1">
                  <a:lumMod val="75000"/>
                </a:schemeClr>
              </a:solidFill>
            </a:endParaRPr>
          </a:p>
        </p:txBody>
      </p:sp>
      <p:pic>
        <p:nvPicPr>
          <p:cNvPr id="5"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23555" name="Picture 5"/>
          <p:cNvPicPr>
            <a:picLocks noChangeAspect="1" noChangeArrowheads="1"/>
          </p:cNvPicPr>
          <p:nvPr/>
        </p:nvPicPr>
        <p:blipFill>
          <a:blip r:embed="rId5"/>
          <a:srcRect t="5704" b="5704"/>
          <a:stretch>
            <a:fillRect/>
          </a:stretch>
        </p:blipFill>
        <p:spPr bwMode="auto">
          <a:xfrm>
            <a:off x="1143000" y="18288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5"/>
                                        </p:tgtEl>
                                      </p:cBhvr>
                                    </p:cmd>
                                  </p:childTnLst>
                                </p:cTn>
                              </p:par>
                            </p:childTnLst>
                          </p:cTn>
                        </p:par>
                      </p:childTnLst>
                    </p:cTn>
                  </p:par>
                </p:childTnLst>
              </p:cTn>
              <p:nextCondLst>
                <p:cond evt="onClick" delay="0">
                  <p:tgtEl>
                    <p:spTgt spid="5"/>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baseball-almanac.com/images/Take_Me_Out_to_the_Ball-Game_BIG.jpg"/>
          <p:cNvPicPr>
            <a:picLocks noChangeAspect="1" noChangeArrowheads="1"/>
          </p:cNvPicPr>
          <p:nvPr/>
        </p:nvPicPr>
        <p:blipFill>
          <a:blip r:embed="rId5"/>
          <a:srcRect/>
          <a:stretch>
            <a:fillRect/>
          </a:stretch>
        </p:blipFill>
        <p:spPr bwMode="auto">
          <a:xfrm rot="20398181">
            <a:off x="4156075" y="1047750"/>
            <a:ext cx="1314450" cy="170656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Stop 8: Chicago’s </a:t>
            </a:r>
            <a:br>
              <a:rPr lang="en-US" sz="4000" b="1" dirty="0" smtClean="0">
                <a:solidFill>
                  <a:schemeClr val="accent1">
                    <a:lumMod val="75000"/>
                  </a:schemeClr>
                </a:solidFill>
              </a:rPr>
            </a:br>
            <a:r>
              <a:rPr lang="en-US" sz="4000" b="1" dirty="0" smtClean="0">
                <a:solidFill>
                  <a:schemeClr val="accent1">
                    <a:lumMod val="75000"/>
                  </a:schemeClr>
                </a:solidFill>
              </a:rPr>
              <a:t>Wrigley Field</a:t>
            </a:r>
            <a:endParaRPr lang="en-US" sz="4000" b="1" dirty="0">
              <a:solidFill>
                <a:schemeClr val="accent1">
                  <a:lumMod val="75000"/>
                </a:schemeClr>
              </a:solidFill>
            </a:endParaRPr>
          </a:p>
        </p:txBody>
      </p:sp>
      <p:sp>
        <p:nvSpPr>
          <p:cNvPr id="111619" name="Content Placeholder 2"/>
          <p:cNvSpPr>
            <a:spLocks noGrp="1"/>
          </p:cNvSpPr>
          <p:nvPr>
            <p:ph sz="half" idx="1"/>
          </p:nvPr>
        </p:nvSpPr>
        <p:spPr>
          <a:xfrm>
            <a:off x="457200" y="1600200"/>
            <a:ext cx="4038600" cy="5105400"/>
          </a:xfrm>
        </p:spPr>
        <p:txBody>
          <a:bodyPr/>
          <a:lstStyle/>
          <a:p>
            <a:pPr marL="0" indent="0">
              <a:buFont typeface="Arial" charset="0"/>
              <a:buNone/>
            </a:pPr>
            <a:r>
              <a:rPr lang="en-US" sz="2000" smtClean="0"/>
              <a:t>“Take Me Out To The Ballgame” is one of the most easily recognized songs (after “Happy Birthday” and “The Star Spangled Banner”) in the United States. The first recorded version was sung by Edward Meeker in 1908.</a:t>
            </a:r>
          </a:p>
          <a:p>
            <a:pPr marL="0" indent="0">
              <a:buFont typeface="Arial" charset="0"/>
              <a:buNone/>
            </a:pPr>
            <a:r>
              <a:rPr lang="en-US" sz="2000" smtClean="0"/>
              <a:t>Harry Caray, who was a longtime announcer for the Cubs, always sang “Take Me Out To The Ballgame” during the seventh inning stretch at Wrigley Field.</a:t>
            </a:r>
          </a:p>
        </p:txBody>
      </p:sp>
      <p:sp>
        <p:nvSpPr>
          <p:cNvPr id="5" name="Content Placeholder 2"/>
          <p:cNvSpPr txBox="1">
            <a:spLocks/>
          </p:cNvSpPr>
          <p:nvPr/>
        </p:nvSpPr>
        <p:spPr>
          <a:xfrm>
            <a:off x="2514600" y="5867400"/>
            <a:ext cx="5334000" cy="762000"/>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ct val="20000"/>
              </a:spcBef>
              <a:spcAft>
                <a:spcPts val="0"/>
              </a:spcAft>
              <a:buClr>
                <a:schemeClr val="accent1">
                  <a:lumMod val="75000"/>
                </a:schemeClr>
              </a:buClr>
              <a:buSzPct val="100000"/>
              <a:defRPr/>
            </a:pPr>
            <a:r>
              <a:rPr lang="en-US" sz="2000" b="1" dirty="0">
                <a:solidFill>
                  <a:schemeClr val="accent1"/>
                </a:solidFill>
              </a:rPr>
              <a:t>Fun Fact:</a:t>
            </a:r>
            <a:r>
              <a:rPr lang="en-US" sz="2000" dirty="0"/>
              <a:t> Harry </a:t>
            </a:r>
            <a:r>
              <a:rPr lang="en-US" sz="2000" dirty="0" err="1"/>
              <a:t>Caray</a:t>
            </a:r>
            <a:r>
              <a:rPr lang="en-US" sz="2000" dirty="0"/>
              <a:t> was born in 1914, the same year that Wrigley Field opened.</a:t>
            </a:r>
          </a:p>
        </p:txBody>
      </p:sp>
      <p:sp>
        <p:nvSpPr>
          <p:cNvPr id="111621" name="Rectangle 7"/>
          <p:cNvSpPr>
            <a:spLocks noChangeArrowheads="1"/>
          </p:cNvSpPr>
          <p:nvPr/>
        </p:nvSpPr>
        <p:spPr bwMode="auto">
          <a:xfrm>
            <a:off x="5410200" y="2801938"/>
            <a:ext cx="3505200" cy="246062"/>
          </a:xfrm>
          <a:prstGeom prst="rect">
            <a:avLst/>
          </a:prstGeom>
          <a:noFill/>
          <a:ln w="9525">
            <a:noFill/>
            <a:miter lim="800000"/>
            <a:headEnd/>
            <a:tailEnd/>
          </a:ln>
        </p:spPr>
        <p:txBody>
          <a:bodyPr>
            <a:spAutoFit/>
          </a:bodyPr>
          <a:lstStyle/>
          <a:p>
            <a:pPr algn="ctr"/>
            <a:r>
              <a:rPr lang="en-US" sz="1000">
                <a:latin typeface="Century Gothic" pitchFamily="34" charset="0"/>
              </a:rPr>
              <a:t>“Take Me Out To The Ballgame” (1908) video (2:11)</a:t>
            </a:r>
          </a:p>
        </p:txBody>
      </p:sp>
      <p:sp>
        <p:nvSpPr>
          <p:cNvPr id="111622" name="Rectangle 8"/>
          <p:cNvSpPr>
            <a:spLocks noChangeArrowheads="1"/>
          </p:cNvSpPr>
          <p:nvPr/>
        </p:nvSpPr>
        <p:spPr bwMode="auto">
          <a:xfrm>
            <a:off x="4800600" y="5621338"/>
            <a:ext cx="3505200" cy="246062"/>
          </a:xfrm>
          <a:prstGeom prst="rect">
            <a:avLst/>
          </a:prstGeom>
          <a:noFill/>
          <a:ln w="9525">
            <a:noFill/>
            <a:miter lim="800000"/>
            <a:headEnd/>
            <a:tailEnd/>
          </a:ln>
        </p:spPr>
        <p:txBody>
          <a:bodyPr>
            <a:spAutoFit/>
          </a:bodyPr>
          <a:lstStyle/>
          <a:p>
            <a:pPr algn="ctr"/>
            <a:r>
              <a:rPr lang="en-US" sz="1000">
                <a:latin typeface="Century Gothic" pitchFamily="34" charset="0"/>
              </a:rPr>
              <a:t>“Take Me Out To The Ballgame” (Caray) video (1:15)</a:t>
            </a:r>
          </a:p>
        </p:txBody>
      </p:sp>
      <p:pic>
        <p:nvPicPr>
          <p:cNvPr id="10" name="take me out to the ballgame_caray.wmv">
            <a:hlinkClick r:id="" action="ppaction://media"/>
          </p:cNvPr>
          <p:cNvPicPr>
            <a:picLocks noRot="1" noChangeAspect="1"/>
          </p:cNvPicPr>
          <p:nvPr>
            <a:videoFile r:link="rId1"/>
          </p:nvPr>
        </p:nvPicPr>
        <p:blipFill>
          <a:blip r:embed="rId6"/>
          <a:srcRect/>
          <a:stretch>
            <a:fillRect/>
          </a:stretch>
        </p:blipFill>
        <p:spPr bwMode="auto">
          <a:xfrm>
            <a:off x="4910138" y="3149600"/>
            <a:ext cx="3319462" cy="2489200"/>
          </a:xfrm>
          <a:prstGeom prst="rect">
            <a:avLst/>
          </a:prstGeom>
          <a:noFill/>
          <a:ln w="9525">
            <a:noFill/>
            <a:miter lim="800000"/>
            <a:headEnd/>
            <a:tailEnd/>
          </a:ln>
        </p:spPr>
      </p:pic>
      <p:pic>
        <p:nvPicPr>
          <p:cNvPr id="11" name="take me out to the ballgame_1908.wmv">
            <a:hlinkClick r:id="" action="ppaction://media"/>
          </p:cNvPr>
          <p:cNvPicPr>
            <a:picLocks noRot="1" noChangeAspect="1"/>
          </p:cNvPicPr>
          <p:nvPr>
            <a:videoFile r:link="rId2"/>
          </p:nvPr>
        </p:nvPicPr>
        <p:blipFill>
          <a:blip r:embed="rId7"/>
          <a:srcRect/>
          <a:stretch>
            <a:fillRect/>
          </a:stretch>
        </p:blipFill>
        <p:spPr bwMode="auto">
          <a:xfrm>
            <a:off x="5519738" y="330200"/>
            <a:ext cx="3319462" cy="248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p:cTn id="13"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Wisconsin!</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May 29, 1848</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America’s </a:t>
            </a:r>
            <a:r>
              <a:rPr lang="en-US" sz="2000" b="1" dirty="0" err="1" smtClean="0">
                <a:solidFill>
                  <a:schemeClr val="accent2">
                    <a:lumMod val="75000"/>
                  </a:schemeClr>
                </a:solidFill>
              </a:rPr>
              <a:t>Dairyland</a:t>
            </a:r>
            <a:endParaRPr lang="en-US" sz="2000" b="1" dirty="0" smtClean="0">
              <a:solidFill>
                <a:schemeClr val="accent2">
                  <a:lumMod val="75000"/>
                </a:schemeClr>
              </a:solidFill>
            </a:endParaRP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Forward</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Madison</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Wood Violet</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Robin</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Sugar Maple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On, Wisconsin!</a:t>
            </a:r>
          </a:p>
          <a:p>
            <a:pPr fontAlgn="auto">
              <a:spcAft>
                <a:spcPts val="0"/>
              </a:spcAft>
              <a:buFont typeface="Arial" pitchFamily="34" charset="0"/>
              <a:buNone/>
              <a:defRPr/>
            </a:pPr>
            <a:endParaRPr lang="en-US" sz="2000" dirty="0"/>
          </a:p>
        </p:txBody>
      </p:sp>
      <p:pic>
        <p:nvPicPr>
          <p:cNvPr id="113667" name="Picture 5" descr="wisconsin.WMF"/>
          <p:cNvPicPr>
            <a:picLocks noChangeAspect="1"/>
          </p:cNvPicPr>
          <p:nvPr/>
        </p:nvPicPr>
        <p:blipFill>
          <a:blip r:embed="rId3"/>
          <a:srcRect/>
          <a:stretch>
            <a:fillRect/>
          </a:stretch>
        </p:blipFill>
        <p:spPr bwMode="auto">
          <a:xfrm>
            <a:off x="4724400" y="2505075"/>
            <a:ext cx="3841750" cy="3971925"/>
          </a:xfrm>
          <a:prstGeom prst="rect">
            <a:avLst/>
          </a:prstGeom>
          <a:ln>
            <a:noFill/>
          </a:ln>
          <a:effectLst>
            <a:outerShdw blurRad="190500" algn="tl" rotWithShape="0">
              <a:srgbClr val="000000">
                <a:alpha val="70000"/>
              </a:srgbClr>
            </a:outerShdw>
          </a:effectLst>
        </p:spPr>
      </p:pic>
      <p:pic>
        <p:nvPicPr>
          <p:cNvPr id="113668" name="Content Placeholder 7" descr="wisconsin.JPG"/>
          <p:cNvPicPr>
            <a:picLocks noGrp="1" noChangeAspect="1"/>
          </p:cNvPicPr>
          <p:nvPr>
            <p:ph sz="half" idx="2"/>
          </p:nvPr>
        </p:nvPicPr>
        <p:blipFill>
          <a:blip r:embed="rId4"/>
          <a:srcRect/>
          <a:stretch>
            <a:fillRect/>
          </a:stretch>
        </p:blipFill>
        <p:spPr>
          <a:xfrm>
            <a:off x="533400" y="4953000"/>
            <a:ext cx="2286000" cy="1520825"/>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sz="4000" b="1" dirty="0" smtClean="0">
                <a:solidFill>
                  <a:schemeClr val="accent1">
                    <a:lumMod val="75000"/>
                  </a:schemeClr>
                </a:solidFill>
              </a:rPr>
              <a:t>Wisconsin…</a:t>
            </a:r>
            <a:endParaRPr lang="en-US" sz="4000" b="1" dirty="0">
              <a:solidFill>
                <a:schemeClr val="accent1">
                  <a:lumMod val="75000"/>
                </a:schemeClr>
              </a:solidFill>
            </a:endParaRPr>
          </a:p>
        </p:txBody>
      </p:sp>
      <p:pic>
        <p:nvPicPr>
          <p:cNvPr id="115716"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sp>
        <p:nvSpPr>
          <p:cNvPr id="6" name="Rectangle 9"/>
          <p:cNvSpPr>
            <a:spLocks noChangeArrowheads="1"/>
          </p:cNvSpPr>
          <p:nvPr/>
        </p:nvSpPr>
        <p:spPr bwMode="auto">
          <a:xfrm>
            <a:off x="2819400" y="6154738"/>
            <a:ext cx="350520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Wisconsin </a:t>
            </a:r>
            <a:r>
              <a:rPr lang="en-US" sz="1000" dirty="0" err="1" smtClean="0">
                <a:latin typeface="Century Gothic" pitchFamily="34" charset="0"/>
              </a:rPr>
              <a:t>Dairyland</a:t>
            </a:r>
            <a:r>
              <a:rPr lang="en-US" sz="1000" dirty="0" smtClean="0">
                <a:latin typeface="Century Gothic" pitchFamily="34" charset="0"/>
              </a:rPr>
              <a:t> video (5:30</a:t>
            </a:r>
            <a:r>
              <a:rPr lang="en-US" sz="1000" dirty="0">
                <a:latin typeface="Century Gothic" pitchFamily="34" charset="0"/>
              </a:rPr>
              <a:t>)</a:t>
            </a:r>
          </a:p>
        </p:txBody>
      </p:sp>
      <p:pic>
        <p:nvPicPr>
          <p:cNvPr id="7" name="Wisconsin.wmv">
            <a:hlinkClick r:id="" action="ppaction://media"/>
          </p:cNvPr>
          <p:cNvPicPr>
            <a:picLocks noGrp="1" noRot="1" noChangeAspect="1"/>
          </p:cNvPicPr>
          <p:nvPr>
            <p:ph sz="half" idx="1"/>
            <a:videoFile r:link="rId1"/>
          </p:nvPr>
        </p:nvPicPr>
        <p:blipFill>
          <a:blip r:embed="rId5"/>
          <a:stretch>
            <a:fillRect/>
          </a:stretch>
        </p:blipFill>
        <p:spPr>
          <a:xfrm>
            <a:off x="504825" y="1576388"/>
            <a:ext cx="8134351" cy="4572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Minnesota!</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May 5, 1858</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North Star State, Gopher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The star of the north</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St. Paul</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Pink &amp; White Lady’s Slipper</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Common Loon</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Red Pine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Hail! Minnesota</a:t>
            </a:r>
          </a:p>
          <a:p>
            <a:pPr fontAlgn="auto">
              <a:spcAft>
                <a:spcPts val="0"/>
              </a:spcAft>
              <a:buFont typeface="Arial" pitchFamily="34" charset="0"/>
              <a:buNone/>
              <a:defRPr/>
            </a:pPr>
            <a:endParaRPr lang="en-US" sz="2000" dirty="0"/>
          </a:p>
        </p:txBody>
      </p:sp>
      <p:pic>
        <p:nvPicPr>
          <p:cNvPr id="116739" name="Picture 5" descr="minnesota.WMF"/>
          <p:cNvPicPr>
            <a:picLocks noChangeAspect="1"/>
          </p:cNvPicPr>
          <p:nvPr/>
        </p:nvPicPr>
        <p:blipFill>
          <a:blip r:embed="rId3"/>
          <a:srcRect/>
          <a:stretch>
            <a:fillRect/>
          </a:stretch>
        </p:blipFill>
        <p:spPr bwMode="auto">
          <a:xfrm>
            <a:off x="5122863" y="2743200"/>
            <a:ext cx="3700462" cy="3727450"/>
          </a:xfrm>
          <a:prstGeom prst="rect">
            <a:avLst/>
          </a:prstGeom>
          <a:ln>
            <a:noFill/>
          </a:ln>
          <a:effectLst>
            <a:outerShdw blurRad="190500" algn="tl" rotWithShape="0">
              <a:srgbClr val="000000">
                <a:alpha val="70000"/>
              </a:srgbClr>
            </a:outerShdw>
          </a:effectLst>
        </p:spPr>
      </p:pic>
      <p:pic>
        <p:nvPicPr>
          <p:cNvPr id="116740" name="Content Placeholder 7" descr="minnesota.JPG"/>
          <p:cNvPicPr>
            <a:picLocks noGrp="1" noChangeAspect="1"/>
          </p:cNvPicPr>
          <p:nvPr>
            <p:ph sz="half" idx="2"/>
          </p:nvPr>
        </p:nvPicPr>
        <p:blipFill>
          <a:blip r:embed="rId4"/>
          <a:srcRect/>
          <a:stretch>
            <a:fillRect/>
          </a:stretch>
        </p:blipFill>
        <p:spPr>
          <a:xfrm>
            <a:off x="533400" y="5108575"/>
            <a:ext cx="2286000" cy="1368425"/>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smtClean="0">
                <a:solidFill>
                  <a:schemeClr val="accent1">
                    <a:lumMod val="75000"/>
                  </a:schemeClr>
                </a:solidFill>
              </a:rPr>
              <a:t>The last </a:t>
            </a:r>
            <a:r>
              <a:rPr lang="en-US" b="1" dirty="0" smtClean="0">
                <a:solidFill>
                  <a:schemeClr val="accent1">
                    <a:lumMod val="75000"/>
                  </a:schemeClr>
                </a:solidFill>
              </a:rPr>
              <a:t>stop we will travel to is Minnesota’s Mall of America…</a:t>
            </a:r>
            <a:endParaRPr lang="en-US"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118787" name="Picture 4"/>
          <p:cNvPicPr>
            <a:picLocks noChangeAspect="1" noChangeArrowheads="1"/>
          </p:cNvPicPr>
          <p:nvPr/>
        </p:nvPicPr>
        <p:blipFill>
          <a:blip r:embed="rId5"/>
          <a:srcRect t="5704" b="5704"/>
          <a:stretch>
            <a:fillRect/>
          </a:stretch>
        </p:blipFill>
        <p:spPr bwMode="auto">
          <a:xfrm>
            <a:off x="1143000" y="18669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9: Minnesota’s </a:t>
            </a:r>
            <a:br>
              <a:rPr lang="en-US" b="1" dirty="0" smtClean="0">
                <a:solidFill>
                  <a:schemeClr val="accent1">
                    <a:lumMod val="75000"/>
                  </a:schemeClr>
                </a:solidFill>
              </a:rPr>
            </a:br>
            <a:r>
              <a:rPr lang="en-US" b="1" dirty="0" smtClean="0">
                <a:solidFill>
                  <a:schemeClr val="accent1">
                    <a:lumMod val="75000"/>
                  </a:schemeClr>
                </a:solidFill>
              </a:rPr>
              <a:t>Mall of America</a:t>
            </a:r>
            <a:endParaRPr lang="en-US" b="1" dirty="0">
              <a:solidFill>
                <a:schemeClr val="accent1">
                  <a:lumMod val="75000"/>
                </a:schemeClr>
              </a:solidFill>
            </a:endParaRPr>
          </a:p>
        </p:txBody>
      </p:sp>
      <p:sp>
        <p:nvSpPr>
          <p:cNvPr id="120834" name="Content Placeholder 2"/>
          <p:cNvSpPr>
            <a:spLocks noGrp="1"/>
          </p:cNvSpPr>
          <p:nvPr>
            <p:ph sz="half" idx="1"/>
          </p:nvPr>
        </p:nvSpPr>
        <p:spPr>
          <a:xfrm>
            <a:off x="457200" y="1600200"/>
            <a:ext cx="3810000" cy="5257800"/>
          </a:xfrm>
        </p:spPr>
        <p:txBody>
          <a:bodyPr/>
          <a:lstStyle/>
          <a:p>
            <a:pPr marL="0" indent="0">
              <a:buFont typeface="Arial" charset="0"/>
              <a:buNone/>
            </a:pPr>
            <a:r>
              <a:rPr lang="en-US" sz="2000" smtClean="0"/>
              <a:t>The Mall of America (MoA) was built in Minneapolis, Minnesota in 1992 where the Metropolitan Stadium used to be. The Minnesota Vikings and Twins played at Met Stadium until 1982. The mall has a plaque in the exact location where home plate was. There is also a seat from the stadium bolted to the wall in Nickelodeon Universe in the exact location that hall-of-famer Harmon Killebrew hit a 520 foot home run to on June 3, 1967.</a:t>
            </a:r>
          </a:p>
        </p:txBody>
      </p:sp>
      <p:pic>
        <p:nvPicPr>
          <p:cNvPr id="5124" name="Picture 4" descr="File:MOA Killebrew chair1.JPG">
            <a:hlinkClick r:id="rId3"/>
          </p:cNvPr>
          <p:cNvPicPr>
            <a:picLocks noChangeAspect="1" noChangeArrowheads="1"/>
          </p:cNvPicPr>
          <p:nvPr/>
        </p:nvPicPr>
        <p:blipFill>
          <a:blip r:embed="rId4"/>
          <a:srcRect l="16340" t="23149"/>
          <a:stretch>
            <a:fillRect/>
          </a:stretch>
        </p:blipFill>
        <p:spPr bwMode="auto">
          <a:xfrm>
            <a:off x="5486400" y="1905000"/>
            <a:ext cx="3121025" cy="2024063"/>
          </a:xfrm>
          <a:prstGeom prst="rect">
            <a:avLst/>
          </a:prstGeom>
          <a:ln>
            <a:noFill/>
          </a:ln>
          <a:effectLst>
            <a:outerShdw blurRad="190500" algn="tl" rotWithShape="0">
              <a:srgbClr val="000000">
                <a:alpha val="70000"/>
              </a:srgbClr>
            </a:outerShdw>
          </a:effectLst>
        </p:spPr>
      </p:pic>
      <p:pic>
        <p:nvPicPr>
          <p:cNvPr id="5126" name="Picture 6" descr="File:MOA Killebrew chair2.JPG">
            <a:hlinkClick r:id="rId5"/>
          </p:cNvPr>
          <p:cNvPicPr>
            <a:picLocks noChangeAspect="1" noChangeArrowheads="1"/>
          </p:cNvPicPr>
          <p:nvPr/>
        </p:nvPicPr>
        <p:blipFill>
          <a:blip r:embed="rId6"/>
          <a:srcRect/>
          <a:stretch>
            <a:fillRect/>
          </a:stretch>
        </p:blipFill>
        <p:spPr bwMode="auto">
          <a:xfrm>
            <a:off x="8077200" y="3276600"/>
            <a:ext cx="838200" cy="1400175"/>
          </a:xfrm>
          <a:prstGeom prst="rect">
            <a:avLst/>
          </a:prstGeom>
          <a:ln>
            <a:noFill/>
          </a:ln>
          <a:effectLst>
            <a:outerShdw blurRad="190500" algn="tl" rotWithShape="0">
              <a:srgbClr val="000000">
                <a:alpha val="70000"/>
              </a:srgbClr>
            </a:outerShdw>
          </a:effectLst>
        </p:spPr>
      </p:pic>
      <p:pic>
        <p:nvPicPr>
          <p:cNvPr id="5128" name="Picture 8" descr="http://upload.wikimedia.org/wikipedia/commons/e/ee/Schriftzug_moa.jpg"/>
          <p:cNvPicPr>
            <a:picLocks noChangeAspect="1" noChangeArrowheads="1"/>
          </p:cNvPicPr>
          <p:nvPr/>
        </p:nvPicPr>
        <p:blipFill>
          <a:blip r:embed="rId7" cstate="print"/>
          <a:srcRect/>
          <a:stretch>
            <a:fillRect/>
          </a:stretch>
        </p:blipFill>
        <p:spPr bwMode="auto">
          <a:xfrm>
            <a:off x="4495800" y="4419600"/>
            <a:ext cx="3167063" cy="1752600"/>
          </a:xfrm>
          <a:prstGeom prst="rect">
            <a:avLst/>
          </a:prstGeom>
          <a:ln>
            <a:noFill/>
          </a:ln>
          <a:effectLst>
            <a:outerShdw blurRad="190500" algn="tl" rotWithShape="0">
              <a:srgbClr val="000000">
                <a:alpha val="70000"/>
              </a:srgbClr>
            </a:outerShdw>
          </a:effectLst>
        </p:spPr>
      </p:pic>
      <p:pic>
        <p:nvPicPr>
          <p:cNvPr id="5122" name="Picture 2" descr="File:Metstadium-homeplate.jpg">
            <a:hlinkClick r:id="rId8"/>
          </p:cNvPr>
          <p:cNvPicPr>
            <a:picLocks noChangeAspect="1" noChangeArrowheads="1"/>
          </p:cNvPicPr>
          <p:nvPr/>
        </p:nvPicPr>
        <p:blipFill>
          <a:blip r:embed="rId9"/>
          <a:srcRect l="13333" t="11679" r="17333" b="18248"/>
          <a:stretch>
            <a:fillRect/>
          </a:stretch>
        </p:blipFill>
        <p:spPr bwMode="auto">
          <a:xfrm>
            <a:off x="6324600" y="228600"/>
            <a:ext cx="1981200" cy="1828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http://media-cdn.tripadvisor.com/media/photo-s/01/45/51/5f/lego-imagination-center.jpg"/>
          <p:cNvPicPr>
            <a:picLocks noChangeAspect="1" noChangeArrowheads="1"/>
          </p:cNvPicPr>
          <p:nvPr/>
        </p:nvPicPr>
        <p:blipFill>
          <a:blip r:embed="rId4"/>
          <a:srcRect b="6796"/>
          <a:stretch>
            <a:fillRect/>
          </a:stretch>
        </p:blipFill>
        <p:spPr bwMode="auto">
          <a:xfrm rot="420000">
            <a:off x="2886075" y="263525"/>
            <a:ext cx="1911350" cy="1335088"/>
          </a:xfrm>
          <a:prstGeom prst="rect">
            <a:avLst/>
          </a:prstGeom>
          <a:ln>
            <a:noFill/>
          </a:ln>
          <a:effectLst>
            <a:outerShdw blurRad="190500" algn="tl" rotWithShape="0">
              <a:srgbClr val="000000">
                <a:alpha val="70000"/>
              </a:srgbClr>
            </a:outerShdw>
          </a:effectLst>
        </p:spPr>
      </p:pic>
      <p:pic>
        <p:nvPicPr>
          <p:cNvPr id="98307" name="Picture 3"/>
          <p:cNvPicPr>
            <a:picLocks noChangeAspect="1" noChangeArrowheads="1"/>
          </p:cNvPicPr>
          <p:nvPr/>
        </p:nvPicPr>
        <p:blipFill>
          <a:blip r:embed="rId5"/>
          <a:srcRect t="26889"/>
          <a:stretch>
            <a:fillRect/>
          </a:stretch>
        </p:blipFill>
        <p:spPr bwMode="auto">
          <a:xfrm rot="420000">
            <a:off x="4406900" y="1239838"/>
            <a:ext cx="3070225" cy="13970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9:  </a:t>
            </a:r>
            <a:br>
              <a:rPr lang="en-US" b="1" dirty="0" smtClean="0">
                <a:solidFill>
                  <a:schemeClr val="accent1">
                    <a:lumMod val="75000"/>
                  </a:schemeClr>
                </a:solidFill>
              </a:rPr>
            </a:br>
            <a:r>
              <a:rPr lang="en-US" b="1" dirty="0" err="1" smtClean="0">
                <a:solidFill>
                  <a:schemeClr val="accent1">
                    <a:lumMod val="75000"/>
                  </a:schemeClr>
                </a:solidFill>
              </a:rPr>
              <a:t>MoA</a:t>
            </a:r>
            <a:endParaRPr lang="en-US" b="1" dirty="0">
              <a:solidFill>
                <a:schemeClr val="accent1">
                  <a:lumMod val="75000"/>
                </a:schemeClr>
              </a:solidFill>
            </a:endParaRPr>
          </a:p>
        </p:txBody>
      </p:sp>
      <p:sp>
        <p:nvSpPr>
          <p:cNvPr id="122884" name="Content Placeholder 2"/>
          <p:cNvSpPr>
            <a:spLocks noGrp="1"/>
          </p:cNvSpPr>
          <p:nvPr>
            <p:ph sz="half" idx="1"/>
          </p:nvPr>
        </p:nvSpPr>
        <p:spPr>
          <a:xfrm>
            <a:off x="457200" y="1600200"/>
            <a:ext cx="3733800" cy="1828800"/>
          </a:xfrm>
        </p:spPr>
        <p:txBody>
          <a:bodyPr/>
          <a:lstStyle/>
          <a:p>
            <a:pPr marL="0" indent="0">
              <a:buFont typeface="Arial" charset="0"/>
              <a:buNone/>
            </a:pPr>
            <a:r>
              <a:rPr lang="en-US" sz="2000" smtClean="0"/>
              <a:t>The Mall of America is the biggest mall in the USA!</a:t>
            </a:r>
            <a:endParaRPr lang="en-US" sz="1800" smtClean="0"/>
          </a:p>
        </p:txBody>
      </p:sp>
      <p:sp>
        <p:nvSpPr>
          <p:cNvPr id="122885" name="Rectangle 9"/>
          <p:cNvSpPr>
            <a:spLocks noChangeArrowheads="1"/>
          </p:cNvSpPr>
          <p:nvPr/>
        </p:nvSpPr>
        <p:spPr bwMode="auto">
          <a:xfrm>
            <a:off x="4838700" y="6307138"/>
            <a:ext cx="3505200" cy="246062"/>
          </a:xfrm>
          <a:prstGeom prst="rect">
            <a:avLst/>
          </a:prstGeom>
          <a:noFill/>
          <a:ln w="9525">
            <a:noFill/>
            <a:miter lim="800000"/>
            <a:headEnd/>
            <a:tailEnd/>
          </a:ln>
        </p:spPr>
        <p:txBody>
          <a:bodyPr>
            <a:spAutoFit/>
          </a:bodyPr>
          <a:lstStyle/>
          <a:p>
            <a:pPr algn="ctr"/>
            <a:r>
              <a:rPr lang="en-US" sz="1000" dirty="0">
                <a:latin typeface="Century Gothic" pitchFamily="34" charset="0"/>
              </a:rPr>
              <a:t>Mall of America video (1:30)</a:t>
            </a:r>
          </a:p>
        </p:txBody>
      </p:sp>
      <p:pic>
        <p:nvPicPr>
          <p:cNvPr id="98306" name="Picture 2" descr="http://www.mallofamerica.com/media/page/gallery/9.jpg"/>
          <p:cNvPicPr>
            <a:picLocks noChangeAspect="1" noChangeArrowheads="1"/>
          </p:cNvPicPr>
          <p:nvPr/>
        </p:nvPicPr>
        <p:blipFill>
          <a:blip r:embed="rId6"/>
          <a:srcRect t="3570" r="2222" b="17882"/>
          <a:stretch>
            <a:fillRect/>
          </a:stretch>
        </p:blipFill>
        <p:spPr bwMode="auto">
          <a:xfrm rot="413707">
            <a:off x="6169025" y="306388"/>
            <a:ext cx="2789238" cy="1393825"/>
          </a:xfrm>
          <a:prstGeom prst="rect">
            <a:avLst/>
          </a:prstGeom>
          <a:ln>
            <a:noFill/>
          </a:ln>
          <a:effectLst>
            <a:outerShdw blurRad="190500" algn="tl" rotWithShape="0">
              <a:srgbClr val="000000">
                <a:alpha val="70000"/>
              </a:srgbClr>
            </a:outerShdw>
          </a:effectLst>
        </p:spPr>
      </p:pic>
      <p:sp>
        <p:nvSpPr>
          <p:cNvPr id="17" name="Content Placeholder 2"/>
          <p:cNvSpPr>
            <a:spLocks noGrp="1"/>
          </p:cNvSpPr>
          <p:nvPr>
            <p:ph sz="half" idx="1"/>
          </p:nvPr>
        </p:nvSpPr>
        <p:spPr>
          <a:xfrm>
            <a:off x="457200" y="1905000"/>
            <a:ext cx="3733800" cy="4953000"/>
          </a:xfrm>
        </p:spPr>
        <p:txBody>
          <a:bodyPr rtlCol="0">
            <a:noAutofit/>
          </a:bodyPr>
          <a:lstStyle/>
          <a:p>
            <a:pPr marL="0" indent="0" fontAlgn="auto">
              <a:spcAft>
                <a:spcPts val="0"/>
              </a:spcAft>
              <a:buFont typeface="Arial" pitchFamily="34" charset="0"/>
              <a:buNone/>
              <a:defRPr/>
            </a:pPr>
            <a:endParaRPr lang="en-US" sz="2000" dirty="0" smtClean="0"/>
          </a:p>
          <a:p>
            <a:pPr fontAlgn="auto">
              <a:spcAft>
                <a:spcPts val="0"/>
              </a:spcAft>
              <a:buFont typeface="Arial" pitchFamily="34" charset="0"/>
              <a:buChar char="•"/>
              <a:defRPr/>
            </a:pPr>
            <a:r>
              <a:rPr lang="en-US" sz="1800" dirty="0" smtClean="0"/>
              <a:t>520+ stores</a:t>
            </a:r>
          </a:p>
          <a:p>
            <a:pPr fontAlgn="auto">
              <a:spcAft>
                <a:spcPts val="0"/>
              </a:spcAft>
              <a:buFont typeface="Arial" pitchFamily="34" charset="0"/>
              <a:buChar char="•"/>
              <a:defRPr/>
            </a:pPr>
            <a:r>
              <a:rPr lang="en-US" sz="1800" dirty="0" smtClean="0"/>
              <a:t>86 hours total to spend just 10 minutes in each store</a:t>
            </a:r>
          </a:p>
          <a:p>
            <a:pPr fontAlgn="auto">
              <a:spcAft>
                <a:spcPts val="0"/>
              </a:spcAft>
              <a:buFont typeface="Arial" pitchFamily="34" charset="0"/>
              <a:buChar char="•"/>
              <a:defRPr/>
            </a:pPr>
            <a:r>
              <a:rPr lang="en-US" sz="1800" dirty="0" smtClean="0"/>
              <a:t>1.2 million-gallon aquarium</a:t>
            </a:r>
          </a:p>
          <a:p>
            <a:pPr fontAlgn="auto">
              <a:spcAft>
                <a:spcPts val="0"/>
              </a:spcAft>
              <a:buFont typeface="Arial" pitchFamily="34" charset="0"/>
              <a:buChar char="•"/>
              <a:defRPr/>
            </a:pPr>
            <a:r>
              <a:rPr lang="en-US" sz="1800" dirty="0" smtClean="0"/>
              <a:t>25 rides &amp; attractions, and       30,000+ plants &amp; trees, in Nickelodeon Universe</a:t>
            </a:r>
          </a:p>
          <a:p>
            <a:pPr fontAlgn="auto">
              <a:spcAft>
                <a:spcPts val="0"/>
              </a:spcAft>
              <a:buFont typeface="Arial" pitchFamily="34" charset="0"/>
              <a:buChar char="•"/>
              <a:defRPr/>
            </a:pPr>
            <a:r>
              <a:rPr lang="en-US" sz="1800" dirty="0" smtClean="0"/>
              <a:t>170,000+ </a:t>
            </a:r>
            <a:r>
              <a:rPr lang="en-US" sz="1800" dirty="0" err="1" smtClean="0"/>
              <a:t>Legos</a:t>
            </a:r>
            <a:r>
              <a:rPr lang="en-US" sz="1800" dirty="0" smtClean="0"/>
              <a:t> have been lost in the LEGO play area</a:t>
            </a:r>
          </a:p>
          <a:p>
            <a:pPr fontAlgn="auto">
              <a:spcAft>
                <a:spcPts val="0"/>
              </a:spcAft>
              <a:buFont typeface="Arial" pitchFamily="34" charset="0"/>
              <a:buChar char="•"/>
              <a:defRPr/>
            </a:pPr>
            <a:r>
              <a:rPr lang="en-US" sz="1800" dirty="0" smtClean="0"/>
              <a:t>40 million visitors annually which is more than the combined populations of North Dakota, South Dakota, Iowa... and Canada</a:t>
            </a:r>
          </a:p>
        </p:txBody>
      </p:sp>
      <p:pic>
        <p:nvPicPr>
          <p:cNvPr id="11" name="moa in 60 seconds.wmv">
            <a:hlinkClick r:id="" action="ppaction://media"/>
          </p:cNvPr>
          <p:cNvPicPr>
            <a:picLocks noRot="1" noChangeAspect="1"/>
          </p:cNvPicPr>
          <p:nvPr>
            <a:videoFile r:link="rId1"/>
          </p:nvPr>
        </p:nvPicPr>
        <p:blipFill>
          <a:blip r:embed="rId7"/>
          <a:srcRect/>
          <a:stretch>
            <a:fillRect/>
          </a:stretch>
        </p:blipFill>
        <p:spPr bwMode="auto">
          <a:xfrm>
            <a:off x="4191000" y="2724150"/>
            <a:ext cx="480060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 calcmode="lin" valueType="num">
                                      <p:cBhvr additive="base">
                                        <p:cTn id="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 calcmode="lin" valueType="num">
                                      <p:cBhvr additive="base">
                                        <p:cTn id="13"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 calcmode="lin" valueType="num">
                                      <p:cBhvr additive="base">
                                        <p:cTn id="19"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 calcmode="lin" valueType="num">
                                      <p:cBhvr additive="base">
                                        <p:cTn id="31"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 calcmode="lin" valueType="num">
                                      <p:cBhvr additive="base">
                                        <p:cTn id="37"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1"/>
                                        </p:tgtEl>
                                      </p:cBhvr>
                                    </p:cmd>
                                  </p:childTnLst>
                                </p:cTn>
                              </p:par>
                            </p:childTnLst>
                          </p:cTn>
                        </p:par>
                      </p:childTnLst>
                    </p:cTn>
                  </p:par>
                </p:childTnLst>
              </p:cTn>
              <p:nextCondLst>
                <p:cond evt="onClick" delay="0">
                  <p:tgtEl>
                    <p:spTgt spid="11"/>
                  </p:tgtEl>
                </p:cond>
              </p:nextCondLst>
            </p:seq>
            <p:video>
              <p:cMediaNode>
                <p:cTn id="44" fill="hold" display="0">
                  <p:stCondLst>
                    <p:cond delay="indefinite"/>
                  </p:stCondLst>
                  <p:endCondLst>
                    <p:cond evt="onNext" delay="0">
                      <p:tgtEl>
                        <p:sldTgt/>
                      </p:tgtEl>
                    </p:cond>
                    <p:cond evt="onPrev" delay="0">
                      <p:tgtEl>
                        <p:sldTgt/>
                      </p:tgtEl>
                    </p:cond>
                  </p:endCondLst>
                </p:cTn>
                <p:tgtEl>
                  <p:spTgt spid="11"/>
                </p:tgtEl>
              </p:cMediaNode>
            </p:video>
          </p:childTnLst>
        </p:cTn>
      </p:par>
    </p:tnLst>
    <p:bldLst>
      <p:bldP spid="17"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9: </a:t>
            </a:r>
            <a:br>
              <a:rPr lang="en-US" b="1" dirty="0" smtClean="0">
                <a:solidFill>
                  <a:schemeClr val="accent1">
                    <a:lumMod val="75000"/>
                  </a:schemeClr>
                </a:solidFill>
              </a:rPr>
            </a:br>
            <a:r>
              <a:rPr lang="en-US" b="1" dirty="0" err="1" smtClean="0">
                <a:solidFill>
                  <a:schemeClr val="accent1">
                    <a:lumMod val="75000"/>
                  </a:schemeClr>
                </a:solidFill>
              </a:rPr>
              <a:t>MoA</a:t>
            </a:r>
            <a:endParaRPr lang="en-US" b="1" dirty="0">
              <a:solidFill>
                <a:schemeClr val="accent1">
                  <a:lumMod val="75000"/>
                </a:schemeClr>
              </a:solidFill>
            </a:endParaRPr>
          </a:p>
        </p:txBody>
      </p:sp>
      <p:sp>
        <p:nvSpPr>
          <p:cNvPr id="3" name="Content Placeholder 2"/>
          <p:cNvSpPr>
            <a:spLocks noGrp="1"/>
          </p:cNvSpPr>
          <p:nvPr>
            <p:ph sz="half" idx="1"/>
          </p:nvPr>
        </p:nvSpPr>
        <p:spPr>
          <a:xfrm>
            <a:off x="304800" y="1600200"/>
            <a:ext cx="3429000" cy="1981200"/>
          </a:xfrm>
        </p:spPr>
        <p:txBody>
          <a:bodyPr rtlCol="0">
            <a:noAutofit/>
          </a:bodyPr>
          <a:lstStyle/>
          <a:p>
            <a:pPr marL="0" indent="0" fontAlgn="auto">
              <a:spcAft>
                <a:spcPts val="0"/>
              </a:spcAft>
              <a:buFont typeface="Arial" pitchFamily="34" charset="0"/>
              <a:buNone/>
              <a:defRPr/>
            </a:pPr>
            <a:r>
              <a:rPr lang="en-US" sz="2400" b="1" dirty="0" smtClean="0">
                <a:solidFill>
                  <a:schemeClr val="accent1">
                    <a:lumMod val="50000"/>
                  </a:schemeClr>
                </a:solidFill>
              </a:rPr>
              <a:t>What could fit inside the Mall of America?</a:t>
            </a:r>
            <a:endParaRPr lang="en-US" sz="2000" dirty="0" smtClean="0"/>
          </a:p>
        </p:txBody>
      </p:sp>
      <p:pic>
        <p:nvPicPr>
          <p:cNvPr id="96258" name="Picture 2" descr="http://explorer.altopix.com/uploads/uncrxb.jpg"/>
          <p:cNvPicPr>
            <a:picLocks noChangeAspect="1" noChangeArrowheads="1"/>
          </p:cNvPicPr>
          <p:nvPr/>
        </p:nvPicPr>
        <p:blipFill>
          <a:blip r:embed="rId3"/>
          <a:srcRect/>
          <a:stretch>
            <a:fillRect/>
          </a:stretch>
        </p:blipFill>
        <p:spPr bwMode="auto">
          <a:xfrm>
            <a:off x="6096000" y="1371600"/>
            <a:ext cx="1905000" cy="1428750"/>
          </a:xfrm>
          <a:prstGeom prst="rect">
            <a:avLst/>
          </a:prstGeom>
          <a:ln>
            <a:noFill/>
          </a:ln>
          <a:effectLst>
            <a:outerShdw blurRad="190500" algn="tl" rotWithShape="0">
              <a:srgbClr val="000000">
                <a:alpha val="70000"/>
              </a:srgbClr>
            </a:outerShdw>
          </a:effectLst>
        </p:spPr>
      </p:pic>
      <p:pic>
        <p:nvPicPr>
          <p:cNvPr id="12" name="Picture 11" descr="MoA-size-stadium.gif"/>
          <p:cNvPicPr>
            <a:picLocks noChangeAspect="1"/>
          </p:cNvPicPr>
          <p:nvPr/>
        </p:nvPicPr>
        <p:blipFill>
          <a:blip r:embed="rId4"/>
          <a:srcRect/>
          <a:stretch>
            <a:fillRect/>
          </a:stretch>
        </p:blipFill>
        <p:spPr bwMode="auto">
          <a:xfrm>
            <a:off x="3581400" y="2925763"/>
            <a:ext cx="2771775" cy="1828800"/>
          </a:xfrm>
          <a:prstGeom prst="rect">
            <a:avLst/>
          </a:prstGeom>
          <a:noFill/>
          <a:ln w="9525">
            <a:noFill/>
            <a:miter lim="800000"/>
            <a:headEnd/>
            <a:tailEnd/>
          </a:ln>
        </p:spPr>
      </p:pic>
      <p:pic>
        <p:nvPicPr>
          <p:cNvPr id="14" name="Picture 13" descr="MoA-size-statue.gif"/>
          <p:cNvPicPr>
            <a:picLocks noChangeAspect="1"/>
          </p:cNvPicPr>
          <p:nvPr/>
        </p:nvPicPr>
        <p:blipFill>
          <a:blip r:embed="rId5"/>
          <a:srcRect/>
          <a:stretch>
            <a:fillRect/>
          </a:stretch>
        </p:blipFill>
        <p:spPr bwMode="auto">
          <a:xfrm>
            <a:off x="3581400" y="4800600"/>
            <a:ext cx="2771775" cy="1828800"/>
          </a:xfrm>
          <a:prstGeom prst="rect">
            <a:avLst/>
          </a:prstGeom>
          <a:noFill/>
          <a:ln w="9525">
            <a:noFill/>
            <a:miter lim="800000"/>
            <a:headEnd/>
            <a:tailEnd/>
          </a:ln>
        </p:spPr>
      </p:pic>
      <p:pic>
        <p:nvPicPr>
          <p:cNvPr id="124934" name="Picture 14" descr="MoA-size.gif"/>
          <p:cNvPicPr>
            <a:picLocks noChangeAspect="1"/>
          </p:cNvPicPr>
          <p:nvPr/>
        </p:nvPicPr>
        <p:blipFill>
          <a:blip r:embed="rId6"/>
          <a:srcRect/>
          <a:stretch>
            <a:fillRect/>
          </a:stretch>
        </p:blipFill>
        <p:spPr bwMode="auto">
          <a:xfrm>
            <a:off x="3886200" y="152400"/>
            <a:ext cx="2771775" cy="1828800"/>
          </a:xfrm>
          <a:prstGeom prst="rect">
            <a:avLst/>
          </a:prstGeom>
          <a:noFill/>
          <a:ln w="9525">
            <a:noFill/>
            <a:miter lim="800000"/>
            <a:headEnd/>
            <a:tailEnd/>
          </a:ln>
        </p:spPr>
      </p:pic>
      <p:pic>
        <p:nvPicPr>
          <p:cNvPr id="16" name="Picture 15" descr="MoA-size-planes.gif"/>
          <p:cNvPicPr>
            <a:picLocks noChangeAspect="1"/>
          </p:cNvPicPr>
          <p:nvPr/>
        </p:nvPicPr>
        <p:blipFill>
          <a:blip r:embed="rId7"/>
          <a:srcRect/>
          <a:stretch>
            <a:fillRect/>
          </a:stretch>
        </p:blipFill>
        <p:spPr bwMode="auto">
          <a:xfrm>
            <a:off x="6351588" y="2925763"/>
            <a:ext cx="2771775" cy="1828800"/>
          </a:xfrm>
          <a:prstGeom prst="rect">
            <a:avLst/>
          </a:prstGeom>
          <a:noFill/>
          <a:ln w="9525">
            <a:noFill/>
            <a:miter lim="800000"/>
            <a:headEnd/>
            <a:tailEnd/>
          </a:ln>
        </p:spPr>
      </p:pic>
      <p:sp>
        <p:nvSpPr>
          <p:cNvPr id="17" name="Content Placeholder 2"/>
          <p:cNvSpPr>
            <a:spLocks noGrp="1"/>
          </p:cNvSpPr>
          <p:nvPr>
            <p:ph sz="half" idx="1"/>
          </p:nvPr>
        </p:nvSpPr>
        <p:spPr>
          <a:xfrm>
            <a:off x="304800" y="2362200"/>
            <a:ext cx="3429000" cy="3505200"/>
          </a:xfrm>
        </p:spPr>
        <p:txBody>
          <a:bodyPr/>
          <a:lstStyle/>
          <a:p>
            <a:pPr marL="228600" indent="-228600"/>
            <a:r>
              <a:rPr lang="en-US" sz="2000" smtClean="0"/>
              <a:t>7 Yankee Stadiums</a:t>
            </a:r>
          </a:p>
          <a:p>
            <a:pPr marL="228600" indent="-228600"/>
            <a:r>
              <a:rPr lang="en-US" sz="2000" smtClean="0"/>
              <a:t>32 Boeing 747 airplanes</a:t>
            </a:r>
          </a:p>
          <a:p>
            <a:pPr marL="228600" indent="-228600"/>
            <a:r>
              <a:rPr lang="en-US" sz="2000" smtClean="0"/>
              <a:t>258 Statues of Liberty</a:t>
            </a:r>
          </a:p>
          <a:p>
            <a:pPr marL="228600" indent="-228600"/>
            <a:r>
              <a:rPr lang="en-US" sz="2000" smtClean="0"/>
              <a:t>If Mount Rushmore was divided into individual monuments, a president could fit in each of the Mall’s four courts</a:t>
            </a:r>
          </a:p>
        </p:txBody>
      </p:sp>
      <p:pic>
        <p:nvPicPr>
          <p:cNvPr id="18" name="Picture 17" descr="MoA-size-presidents.gif"/>
          <p:cNvPicPr>
            <a:picLocks noChangeAspect="1"/>
          </p:cNvPicPr>
          <p:nvPr/>
        </p:nvPicPr>
        <p:blipFill>
          <a:blip r:embed="rId8"/>
          <a:srcRect/>
          <a:stretch>
            <a:fillRect/>
          </a:stretch>
        </p:blipFill>
        <p:spPr bwMode="auto">
          <a:xfrm>
            <a:off x="6351588" y="4800600"/>
            <a:ext cx="2771775"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 calcmode="lin" valueType="num">
                                      <p:cBhvr additive="base">
                                        <p:cTn id="1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 calcmode="lin" valueType="num">
                                      <p:cBhvr additive="base">
                                        <p:cTn id="2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anim calcmode="lin" valueType="num">
                                      <p:cBhvr additive="base">
                                        <p:cTn id="37"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rtlCol="0">
            <a:noAutofit/>
          </a:bodyPr>
          <a:lstStyle/>
          <a:p>
            <a:pPr marL="182880" indent="-182880" fontAlgn="auto">
              <a:spcAft>
                <a:spcPts val="0"/>
              </a:spcAft>
              <a:defRPr/>
            </a:pPr>
            <a:r>
              <a:rPr lang="en-US" sz="3600" b="1" dirty="0" smtClean="0">
                <a:solidFill>
                  <a:schemeClr val="accent1">
                    <a:lumMod val="75000"/>
                  </a:schemeClr>
                </a:solidFill>
              </a:rPr>
              <a:t>How did the Midwest get the two very different nicknames </a:t>
            </a:r>
            <a:r>
              <a:rPr lang="en-US" sz="3600" b="1" i="1" dirty="0" smtClean="0">
                <a:solidFill>
                  <a:schemeClr val="accent1">
                    <a:lumMod val="50000"/>
                  </a:schemeClr>
                </a:solidFill>
              </a:rPr>
              <a:t>America’s Breadbasket</a:t>
            </a:r>
            <a:r>
              <a:rPr lang="en-US" sz="3600" b="1" dirty="0" smtClean="0">
                <a:solidFill>
                  <a:schemeClr val="accent1">
                    <a:lumMod val="50000"/>
                  </a:schemeClr>
                </a:solidFill>
              </a:rPr>
              <a:t> </a:t>
            </a:r>
            <a:r>
              <a:rPr lang="en-US" sz="3600" b="1" dirty="0" smtClean="0">
                <a:solidFill>
                  <a:schemeClr val="accent1">
                    <a:lumMod val="75000"/>
                  </a:schemeClr>
                </a:solidFill>
              </a:rPr>
              <a:t>and </a:t>
            </a:r>
            <a:r>
              <a:rPr lang="en-US" sz="3600" b="1" i="1" dirty="0" smtClean="0">
                <a:solidFill>
                  <a:schemeClr val="accent1">
                    <a:lumMod val="50000"/>
                  </a:schemeClr>
                </a:solidFill>
              </a:rPr>
              <a:t>America’s Heartland</a:t>
            </a:r>
            <a:r>
              <a:rPr lang="en-US" sz="3600" b="1" dirty="0" smtClean="0">
                <a:solidFill>
                  <a:schemeClr val="accent1">
                    <a:lumMod val="75000"/>
                  </a:schemeClr>
                </a:solidFill>
              </a:rPr>
              <a:t>?</a:t>
            </a:r>
          </a:p>
        </p:txBody>
      </p:sp>
      <p:sp>
        <p:nvSpPr>
          <p:cNvPr id="3" name="Content Placeholder 2"/>
          <p:cNvSpPr>
            <a:spLocks noGrp="1"/>
          </p:cNvSpPr>
          <p:nvPr>
            <p:ph sz="half" idx="1"/>
          </p:nvPr>
        </p:nvSpPr>
        <p:spPr>
          <a:xfrm>
            <a:off x="457200" y="3048000"/>
            <a:ext cx="4038600" cy="3733800"/>
          </a:xfrm>
        </p:spPr>
        <p:txBody>
          <a:bodyPr rtlCol="0">
            <a:normAutofit/>
          </a:bodyPr>
          <a:lstStyle/>
          <a:p>
            <a:pPr marL="0" indent="0" fontAlgn="auto">
              <a:spcAft>
                <a:spcPts val="0"/>
              </a:spcAft>
              <a:buFont typeface="Arial" pitchFamily="34" charset="0"/>
              <a:buNone/>
              <a:defRPr/>
            </a:pPr>
            <a:r>
              <a:rPr lang="en-US" sz="2000" b="1" i="1" dirty="0" smtClean="0">
                <a:solidFill>
                  <a:schemeClr val="accent1">
                    <a:lumMod val="50000"/>
                  </a:schemeClr>
                </a:solidFill>
                <a:latin typeface="+mj-lt"/>
              </a:rPr>
              <a:t>America’s Breadbasket</a:t>
            </a:r>
          </a:p>
          <a:p>
            <a:pPr marL="182880" indent="-182880" fontAlgn="auto">
              <a:spcAft>
                <a:spcPts val="0"/>
              </a:spcAft>
              <a:buClr>
                <a:schemeClr val="accent1">
                  <a:lumMod val="75000"/>
                </a:schemeClr>
              </a:buClr>
              <a:buFont typeface="Wingdings" pitchFamily="2" charset="2"/>
              <a:buChar char="§"/>
              <a:defRPr/>
            </a:pPr>
            <a:r>
              <a:rPr lang="en-US" sz="2000" dirty="0" smtClean="0">
                <a:latin typeface="+mj-lt"/>
              </a:rPr>
              <a:t>Farmers in the Midwest grow a lot of the wheat we use to make bread</a:t>
            </a:r>
          </a:p>
          <a:p>
            <a:pPr marL="182880" indent="-182880" fontAlgn="auto">
              <a:spcAft>
                <a:spcPts val="0"/>
              </a:spcAft>
              <a:buClr>
                <a:schemeClr val="accent1">
                  <a:lumMod val="75000"/>
                </a:schemeClr>
              </a:buClr>
              <a:buFont typeface="Wingdings" pitchFamily="2" charset="2"/>
              <a:buChar char="§"/>
              <a:defRPr/>
            </a:pPr>
            <a:r>
              <a:rPr lang="en-US" sz="2000" dirty="0" smtClean="0">
                <a:latin typeface="+mj-lt"/>
              </a:rPr>
              <a:t>Kansas is the state which grows the most wheat</a:t>
            </a:r>
          </a:p>
          <a:p>
            <a:pPr marL="182880" indent="-182880" fontAlgn="auto">
              <a:spcAft>
                <a:spcPts val="0"/>
              </a:spcAft>
              <a:buClr>
                <a:schemeClr val="accent1">
                  <a:lumMod val="75000"/>
                </a:schemeClr>
              </a:buClr>
              <a:buFont typeface="Wingdings" pitchFamily="2" charset="2"/>
              <a:buChar char="§"/>
              <a:defRPr/>
            </a:pPr>
            <a:r>
              <a:rPr lang="en-US" sz="2000" dirty="0" smtClean="0">
                <a:latin typeface="+mj-lt"/>
              </a:rPr>
              <a:t>North Dakota, South Dakota, Minnesota, Ohio, Illinois, and Nebraska also grow a large wheat crop</a:t>
            </a:r>
            <a:endParaRPr lang="en-US" sz="2000" dirty="0">
              <a:latin typeface="+mj-lt"/>
            </a:endParaRPr>
          </a:p>
        </p:txBody>
      </p:sp>
      <p:sp>
        <p:nvSpPr>
          <p:cNvPr id="4" name="Content Placeholder 3"/>
          <p:cNvSpPr>
            <a:spLocks noGrp="1"/>
          </p:cNvSpPr>
          <p:nvPr>
            <p:ph sz="half" idx="2"/>
          </p:nvPr>
        </p:nvSpPr>
        <p:spPr>
          <a:xfrm>
            <a:off x="4648200" y="3048000"/>
            <a:ext cx="4038600" cy="3733800"/>
          </a:xfrm>
        </p:spPr>
        <p:txBody>
          <a:bodyPr rtlCol="0">
            <a:noAutofit/>
          </a:bodyPr>
          <a:lstStyle/>
          <a:p>
            <a:pPr marL="0" indent="0" fontAlgn="auto">
              <a:spcAft>
                <a:spcPts val="0"/>
              </a:spcAft>
              <a:buFont typeface="Arial" pitchFamily="34" charset="0"/>
              <a:buNone/>
              <a:defRPr/>
            </a:pPr>
            <a:r>
              <a:rPr lang="en-US" sz="2000" b="1" i="1" dirty="0" smtClean="0">
                <a:solidFill>
                  <a:schemeClr val="accent1">
                    <a:lumMod val="50000"/>
                  </a:schemeClr>
                </a:solidFill>
              </a:rPr>
              <a:t>America’s Heartland</a:t>
            </a:r>
          </a:p>
          <a:p>
            <a:pPr marL="182880" indent="-182880" fontAlgn="auto">
              <a:spcAft>
                <a:spcPts val="0"/>
              </a:spcAft>
              <a:buClr>
                <a:schemeClr val="accent1">
                  <a:lumMod val="75000"/>
                </a:schemeClr>
              </a:buClr>
              <a:buFont typeface="Wingdings" pitchFamily="2" charset="2"/>
              <a:buChar char="§"/>
              <a:defRPr/>
            </a:pPr>
            <a:r>
              <a:rPr lang="en-US" sz="2000" dirty="0" smtClean="0"/>
              <a:t>The Midwest lies at the heart, or center, of the United States</a:t>
            </a:r>
          </a:p>
          <a:p>
            <a:pPr marL="182880" indent="-182880" fontAlgn="auto">
              <a:spcAft>
                <a:spcPts val="0"/>
              </a:spcAft>
              <a:buClr>
                <a:schemeClr val="accent1">
                  <a:lumMod val="75000"/>
                </a:schemeClr>
              </a:buClr>
              <a:buFont typeface="Wingdings" pitchFamily="2" charset="2"/>
              <a:buChar char="§"/>
              <a:defRPr/>
            </a:pPr>
            <a:r>
              <a:rPr lang="en-US" sz="2000" dirty="0" smtClean="0"/>
              <a:t>It is where pioneers began their journeys west</a:t>
            </a:r>
          </a:p>
          <a:p>
            <a:pPr marL="182880" indent="-182880" fontAlgn="auto">
              <a:spcAft>
                <a:spcPts val="0"/>
              </a:spcAft>
              <a:buClr>
                <a:schemeClr val="accent1">
                  <a:lumMod val="75000"/>
                </a:schemeClr>
              </a:buClr>
              <a:buFont typeface="Wingdings" pitchFamily="2" charset="2"/>
              <a:buChar char="§"/>
              <a:defRPr/>
            </a:pPr>
            <a:r>
              <a:rPr lang="en-US" sz="2000" dirty="0" smtClean="0"/>
              <a:t>American Indians fought bravely to defend their lands in the Midwest </a:t>
            </a:r>
          </a:p>
          <a:p>
            <a:pPr marL="182880" indent="-182880" fontAlgn="auto">
              <a:spcAft>
                <a:spcPts val="0"/>
              </a:spcAft>
              <a:buClr>
                <a:schemeClr val="accent1">
                  <a:lumMod val="75000"/>
                </a:schemeClr>
              </a:buClr>
              <a:buFont typeface="Wingdings" pitchFamily="2" charset="2"/>
              <a:buChar char="§"/>
              <a:defRPr/>
            </a:pPr>
            <a:r>
              <a:rPr lang="en-US" sz="2000" dirty="0" smtClean="0"/>
              <a:t>It is a center for both farming and industry</a:t>
            </a:r>
          </a:p>
        </p:txBody>
      </p:sp>
      <p:pic>
        <p:nvPicPr>
          <p:cNvPr id="126980" name="Picture 2" descr="http://www.clker.com/cliparts/8/4/0/4/11970907931953270206johnny_automatic_loaf_of_bread_1.svg.hi.png"/>
          <p:cNvPicPr>
            <a:picLocks noChangeAspect="1" noChangeArrowheads="1"/>
          </p:cNvPicPr>
          <p:nvPr/>
        </p:nvPicPr>
        <p:blipFill>
          <a:blip r:embed="rId3"/>
          <a:srcRect/>
          <a:stretch>
            <a:fillRect/>
          </a:stretch>
        </p:blipFill>
        <p:spPr bwMode="auto">
          <a:xfrm>
            <a:off x="1371600" y="2312988"/>
            <a:ext cx="1219200" cy="735012"/>
          </a:xfrm>
          <a:prstGeom prst="rect">
            <a:avLst/>
          </a:prstGeom>
          <a:noFill/>
          <a:ln w="9525">
            <a:noFill/>
            <a:miter lim="800000"/>
            <a:headEnd/>
            <a:tailEnd/>
          </a:ln>
        </p:spPr>
      </p:pic>
      <p:pic>
        <p:nvPicPr>
          <p:cNvPr id="126981" name="Picture 5" descr="heartland.gif"/>
          <p:cNvPicPr>
            <a:picLocks noChangeAspect="1"/>
          </p:cNvPicPr>
          <p:nvPr/>
        </p:nvPicPr>
        <p:blipFill>
          <a:blip r:embed="rId4"/>
          <a:srcRect/>
          <a:stretch>
            <a:fillRect/>
          </a:stretch>
        </p:blipFill>
        <p:spPr bwMode="auto">
          <a:xfrm>
            <a:off x="7010400" y="2390775"/>
            <a:ext cx="10096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1: St. Louis, Missouri: Gateway to the West</a:t>
            </a:r>
            <a:endParaRPr lang="en-US" b="1" dirty="0">
              <a:solidFill>
                <a:schemeClr val="accent1">
                  <a:lumMod val="75000"/>
                </a:schemeClr>
              </a:solidFill>
            </a:endParaRPr>
          </a:p>
        </p:txBody>
      </p:sp>
      <p:sp>
        <p:nvSpPr>
          <p:cNvPr id="3" name="Content Placeholder 2"/>
          <p:cNvSpPr>
            <a:spLocks noGrp="1"/>
          </p:cNvSpPr>
          <p:nvPr>
            <p:ph sz="half" idx="1"/>
          </p:nvPr>
        </p:nvSpPr>
        <p:spPr>
          <a:xfrm>
            <a:off x="457200" y="1524000"/>
            <a:ext cx="4038600" cy="4525963"/>
          </a:xfrm>
        </p:spPr>
        <p:txBody>
          <a:bodyPr rtlCol="0">
            <a:normAutofit/>
          </a:bodyPr>
          <a:lstStyle/>
          <a:p>
            <a:pPr marL="0" indent="0" fontAlgn="auto">
              <a:spcAft>
                <a:spcPts val="0"/>
              </a:spcAft>
              <a:buFont typeface="Arial" pitchFamily="34" charset="0"/>
              <a:buNone/>
              <a:defRPr/>
            </a:pPr>
            <a:r>
              <a:rPr lang="en-US" sz="2000" dirty="0" smtClean="0"/>
              <a:t>St. Louis was first settled in the 1700s by French traders as a </a:t>
            </a:r>
            <a:r>
              <a:rPr lang="en-US" sz="2000" b="1" dirty="0" smtClean="0">
                <a:solidFill>
                  <a:schemeClr val="accent1">
                    <a:lumMod val="75000"/>
                  </a:schemeClr>
                </a:solidFill>
              </a:rPr>
              <a:t>frontier</a:t>
            </a:r>
            <a:r>
              <a:rPr lang="en-US" sz="2000" b="1" dirty="0" smtClean="0"/>
              <a:t> </a:t>
            </a:r>
            <a:r>
              <a:rPr lang="en-US" sz="2000" dirty="0" smtClean="0"/>
              <a:t>town. The frontier was an area of wild, unexplored country. They chose this spot because it is near where the Mississippi and Missouri rivers come together.</a:t>
            </a:r>
          </a:p>
          <a:p>
            <a:pPr marL="0" indent="0" fontAlgn="auto">
              <a:spcAft>
                <a:spcPts val="0"/>
              </a:spcAft>
              <a:buFont typeface="Arial" pitchFamily="34" charset="0"/>
              <a:buNone/>
              <a:defRPr/>
            </a:pPr>
            <a:r>
              <a:rPr lang="en-US" sz="2000" dirty="0" smtClean="0"/>
              <a:t>The city is known as the Gateway to the West because pioneers, the first people to settle the West, began their journey in St. Louis.</a:t>
            </a:r>
            <a:endParaRPr lang="en-US" sz="2000" dirty="0"/>
          </a:p>
        </p:txBody>
      </p:sp>
      <p:pic>
        <p:nvPicPr>
          <p:cNvPr id="38916" name="Picture 4" descr="across the continen"/>
          <p:cNvPicPr>
            <a:picLocks noChangeAspect="1" noChangeArrowheads="1"/>
          </p:cNvPicPr>
          <p:nvPr/>
        </p:nvPicPr>
        <p:blipFill>
          <a:blip r:embed="rId3"/>
          <a:srcRect/>
          <a:stretch>
            <a:fillRect/>
          </a:stretch>
        </p:blipFill>
        <p:spPr bwMode="auto">
          <a:xfrm>
            <a:off x="5029200" y="3581400"/>
            <a:ext cx="3810000" cy="2997200"/>
          </a:xfrm>
          <a:prstGeom prst="rect">
            <a:avLst/>
          </a:prstGeom>
          <a:ln>
            <a:noFill/>
          </a:ln>
          <a:effectLst>
            <a:outerShdw blurRad="190500" algn="tl" rotWithShape="0">
              <a:srgbClr val="000000">
                <a:alpha val="70000"/>
              </a:srgbClr>
            </a:outerShdw>
          </a:effectLst>
        </p:spPr>
      </p:pic>
      <p:pic>
        <p:nvPicPr>
          <p:cNvPr id="38914" name="Picture 2" descr="http://www.artesmagazine.com/wp-content/uploads/2011/02/1w-mo-sl-1859.jpg"/>
          <p:cNvPicPr>
            <a:picLocks noChangeAspect="1" noChangeArrowheads="1"/>
          </p:cNvPicPr>
          <p:nvPr/>
        </p:nvPicPr>
        <p:blipFill>
          <a:blip r:embed="rId4"/>
          <a:srcRect/>
          <a:stretch>
            <a:fillRect/>
          </a:stretch>
        </p:blipFill>
        <p:spPr bwMode="auto">
          <a:xfrm>
            <a:off x="4570413" y="1600200"/>
            <a:ext cx="3354387" cy="2438400"/>
          </a:xfrm>
          <a:prstGeom prst="rect">
            <a:avLst/>
          </a:prstGeom>
          <a:ln>
            <a:noFill/>
          </a:ln>
          <a:effectLst>
            <a:outerShdw blurRad="190500" algn="tl" rotWithShape="0">
              <a:srgbClr val="000000">
                <a:alpha val="70000"/>
              </a:srgbClr>
            </a:outerShdw>
          </a:effectLst>
        </p:spPr>
      </p:pic>
      <p:sp>
        <p:nvSpPr>
          <p:cNvPr id="8" name="Content Placeholder 2"/>
          <p:cNvSpPr txBox="1">
            <a:spLocks/>
          </p:cNvSpPr>
          <p:nvPr/>
        </p:nvSpPr>
        <p:spPr>
          <a:xfrm>
            <a:off x="533400" y="5791200"/>
            <a:ext cx="3886200" cy="762000"/>
          </a:xfrm>
          <a:prstGeom prst="rect">
            <a:avLst/>
          </a:prstGeom>
        </p:spPr>
        <p:style>
          <a:lnRef idx="1">
            <a:schemeClr val="accent6"/>
          </a:lnRef>
          <a:fillRef idx="2">
            <a:schemeClr val="accent6"/>
          </a:fillRef>
          <a:effectRef idx="1">
            <a:schemeClr val="accent6"/>
          </a:effectRef>
          <a:fontRef idx="minor">
            <a:schemeClr val="dk1"/>
          </a:fontRef>
        </p:style>
        <p:txBody>
          <a:bodyPr/>
          <a:lstStyle/>
          <a:p>
            <a:pPr marL="182880" indent="-182880" fontAlgn="auto">
              <a:spcBef>
                <a:spcPct val="20000"/>
              </a:spcBef>
              <a:spcAft>
                <a:spcPts val="0"/>
              </a:spcAft>
              <a:buClr>
                <a:schemeClr val="accent1">
                  <a:lumMod val="75000"/>
                </a:schemeClr>
              </a:buClr>
              <a:buSzPct val="100000"/>
              <a:buFont typeface="Wingdings" pitchFamily="2" charset="2"/>
              <a:buChar char="§"/>
              <a:defRPr/>
            </a:pPr>
            <a:r>
              <a:rPr lang="en-US" sz="2000" dirty="0"/>
              <a:t>Why do you think they chose to settle near rivers?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teway arch tram interior.jpg"/>
          <p:cNvPicPr>
            <a:picLocks noChangeAspect="1"/>
          </p:cNvPicPr>
          <p:nvPr/>
        </p:nvPicPr>
        <p:blipFill>
          <a:blip r:embed="rId4"/>
          <a:stretch>
            <a:fillRect/>
          </a:stretch>
        </p:blipFill>
        <p:spPr>
          <a:xfrm>
            <a:off x="5105400" y="1485900"/>
            <a:ext cx="1447800" cy="21717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1">
                    <a:lumMod val="75000"/>
                  </a:schemeClr>
                </a:solidFill>
              </a:rPr>
              <a:t>Stop 1: St. Louis, Missouri: Gateway to the West</a:t>
            </a:r>
            <a:endParaRPr lang="en-US" b="1" dirty="0">
              <a:solidFill>
                <a:schemeClr val="accent1">
                  <a:lumMod val="75000"/>
                </a:schemeClr>
              </a:solidFill>
            </a:endParaRPr>
          </a:p>
        </p:txBody>
      </p:sp>
      <p:sp>
        <p:nvSpPr>
          <p:cNvPr id="27651" name="Content Placeholder 2"/>
          <p:cNvSpPr>
            <a:spLocks noGrp="1"/>
          </p:cNvSpPr>
          <p:nvPr>
            <p:ph sz="half" idx="1"/>
          </p:nvPr>
        </p:nvSpPr>
        <p:spPr/>
        <p:txBody>
          <a:bodyPr/>
          <a:lstStyle/>
          <a:p>
            <a:pPr marL="0" indent="0">
              <a:buFont typeface="Arial" charset="0"/>
              <a:buNone/>
            </a:pPr>
            <a:r>
              <a:rPr lang="en-US" sz="2000" smtClean="0"/>
              <a:t>The Gateway Arch was built in 1965 and is the tallest (630 feet) man-made monument in the United States. It was built to honor the pioneers who began their journey in St. Louis.</a:t>
            </a:r>
          </a:p>
        </p:txBody>
      </p:sp>
      <p:pic>
        <p:nvPicPr>
          <p:cNvPr id="8" name="Picture 7" descr="gateway arch observation deck.jpg"/>
          <p:cNvPicPr>
            <a:picLocks noChangeAspect="1"/>
          </p:cNvPicPr>
          <p:nvPr/>
        </p:nvPicPr>
        <p:blipFill>
          <a:blip r:embed="rId5"/>
          <a:stretch>
            <a:fillRect/>
          </a:stretch>
        </p:blipFill>
        <p:spPr>
          <a:xfrm>
            <a:off x="6477000" y="1828800"/>
            <a:ext cx="2362200" cy="1573213"/>
          </a:xfrm>
          <a:prstGeom prst="rect">
            <a:avLst/>
          </a:prstGeom>
          <a:ln>
            <a:noFill/>
          </a:ln>
          <a:effectLst>
            <a:outerShdw blurRad="190500" algn="tl" rotWithShape="0">
              <a:srgbClr val="000000">
                <a:alpha val="70000"/>
              </a:srgbClr>
            </a:outerShdw>
          </a:effectLst>
        </p:spPr>
      </p:pic>
      <p:pic>
        <p:nvPicPr>
          <p:cNvPr id="10" name="Picture 9" descr="gateway arch.jpg"/>
          <p:cNvPicPr>
            <a:picLocks noChangeAspect="1"/>
          </p:cNvPicPr>
          <p:nvPr/>
        </p:nvPicPr>
        <p:blipFill>
          <a:blip r:embed="rId6"/>
          <a:srcRect t="7904" b="5269"/>
          <a:stretch>
            <a:fillRect/>
          </a:stretch>
        </p:blipFill>
        <p:spPr>
          <a:xfrm>
            <a:off x="344488" y="3706813"/>
            <a:ext cx="4227512" cy="2846387"/>
          </a:xfrm>
          <a:prstGeom prst="rect">
            <a:avLst/>
          </a:prstGeom>
          <a:ln>
            <a:noFill/>
          </a:ln>
          <a:effectLst>
            <a:outerShdw blurRad="190500" algn="tl" rotWithShape="0">
              <a:srgbClr val="000000">
                <a:alpha val="70000"/>
              </a:srgbClr>
            </a:outerShdw>
          </a:effectLst>
        </p:spPr>
      </p:pic>
      <p:pic>
        <p:nvPicPr>
          <p:cNvPr id="7" name="Content Placeholder 6" descr="gateway arch tram diagram.jpg"/>
          <p:cNvPicPr>
            <a:picLocks noGrp="1" noChangeAspect="1"/>
          </p:cNvPicPr>
          <p:nvPr>
            <p:ph sz="half" idx="2"/>
          </p:nvPr>
        </p:nvPicPr>
        <p:blipFill>
          <a:blip r:embed="rId7"/>
          <a:stretch>
            <a:fillRect/>
          </a:stretch>
        </p:blipFill>
        <p:spPr>
          <a:xfrm>
            <a:off x="6781800" y="304800"/>
            <a:ext cx="1763713" cy="1752600"/>
          </a:xfrm>
          <a:effectLst>
            <a:outerShdw blurRad="190500" algn="tl" rotWithShape="0">
              <a:srgbClr val="000000">
                <a:alpha val="70000"/>
              </a:srgbClr>
            </a:outerShdw>
          </a:effectLst>
        </p:spPr>
      </p:pic>
      <p:sp>
        <p:nvSpPr>
          <p:cNvPr id="27655" name="TextBox 12"/>
          <p:cNvSpPr txBox="1">
            <a:spLocks noChangeArrowheads="1"/>
          </p:cNvSpPr>
          <p:nvPr/>
        </p:nvSpPr>
        <p:spPr bwMode="auto">
          <a:xfrm>
            <a:off x="5740400" y="6592888"/>
            <a:ext cx="2362200" cy="246062"/>
          </a:xfrm>
          <a:prstGeom prst="rect">
            <a:avLst/>
          </a:prstGeom>
          <a:noFill/>
          <a:ln w="9525">
            <a:noFill/>
            <a:miter lim="800000"/>
            <a:headEnd/>
            <a:tailEnd/>
          </a:ln>
        </p:spPr>
        <p:txBody>
          <a:bodyPr>
            <a:spAutoFit/>
          </a:bodyPr>
          <a:lstStyle/>
          <a:p>
            <a:r>
              <a:rPr lang="en-US" sz="1000">
                <a:latin typeface="Century Gothic" pitchFamily="34" charset="0"/>
              </a:rPr>
              <a:t>Gateway Arch Tram video (1:09)</a:t>
            </a:r>
          </a:p>
        </p:txBody>
      </p:sp>
      <p:pic>
        <p:nvPicPr>
          <p:cNvPr id="14" name="gateway arch tram.wmv">
            <a:hlinkClick r:id="" action="ppaction://media"/>
          </p:cNvPr>
          <p:cNvPicPr>
            <a:picLocks noRot="1" noChangeAspect="1"/>
          </p:cNvPicPr>
          <p:nvPr>
            <a:videoFile r:link="rId1"/>
          </p:nvPr>
        </p:nvPicPr>
        <p:blipFill>
          <a:blip r:embed="rId8"/>
          <a:srcRect/>
          <a:stretch>
            <a:fillRect/>
          </a:stretch>
        </p:blipFill>
        <p:spPr bwMode="auto">
          <a:xfrm>
            <a:off x="5029200" y="3886200"/>
            <a:ext cx="3657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1">
                    <a:lumMod val="75000"/>
                  </a:schemeClr>
                </a:solidFill>
              </a:rPr>
              <a:t>Welcome to Iowa!</a:t>
            </a:r>
            <a:endParaRPr lang="en-US" sz="4000" b="1" dirty="0">
              <a:solidFill>
                <a:schemeClr val="accent1">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December 28, 1846</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Hawkeye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Our liberties we prize and our rights we will maintain</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Des Moines</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Wild Prairie Rose</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Eastern Goldfinch</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Oak</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The Song of Iowa</a:t>
            </a:r>
          </a:p>
          <a:p>
            <a:pPr fontAlgn="auto">
              <a:spcAft>
                <a:spcPts val="0"/>
              </a:spcAft>
              <a:buFont typeface="Arial" pitchFamily="34" charset="0"/>
              <a:buNone/>
              <a:defRPr/>
            </a:pPr>
            <a:endParaRPr lang="en-US" sz="2000" dirty="0"/>
          </a:p>
        </p:txBody>
      </p:sp>
      <p:pic>
        <p:nvPicPr>
          <p:cNvPr id="29699" name="Picture 5" descr="iowa.WMF"/>
          <p:cNvPicPr>
            <a:picLocks noChangeAspect="1"/>
          </p:cNvPicPr>
          <p:nvPr/>
        </p:nvPicPr>
        <p:blipFill>
          <a:blip r:embed="rId3"/>
          <a:srcRect/>
          <a:stretch>
            <a:fillRect/>
          </a:stretch>
        </p:blipFill>
        <p:spPr bwMode="auto">
          <a:xfrm>
            <a:off x="4724400" y="2638425"/>
            <a:ext cx="3886200" cy="3838575"/>
          </a:xfrm>
          <a:prstGeom prst="rect">
            <a:avLst/>
          </a:prstGeom>
          <a:ln>
            <a:noFill/>
          </a:ln>
          <a:effectLst>
            <a:outerShdw blurRad="190500" algn="tl" rotWithShape="0">
              <a:srgbClr val="000000">
                <a:alpha val="70000"/>
              </a:srgbClr>
            </a:outerShdw>
          </a:effectLst>
        </p:spPr>
      </p:pic>
      <p:pic>
        <p:nvPicPr>
          <p:cNvPr id="29700" name="Content Placeholder 7" descr="iowa.JPG"/>
          <p:cNvPicPr>
            <a:picLocks noGrp="1" noChangeAspect="1"/>
          </p:cNvPicPr>
          <p:nvPr>
            <p:ph sz="half" idx="2"/>
          </p:nvPr>
        </p:nvPicPr>
        <p:blipFill>
          <a:blip r:embed="rId4"/>
          <a:srcRect/>
          <a:stretch>
            <a:fillRect/>
          </a:stretch>
        </p:blipFill>
        <p:spPr>
          <a:xfrm>
            <a:off x="533400" y="4953000"/>
            <a:ext cx="2286000" cy="1524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algn="l" fontAlgn="auto">
              <a:spcAft>
                <a:spcPts val="0"/>
              </a:spcAft>
              <a:defRPr/>
            </a:pPr>
            <a:r>
              <a:rPr lang="en-US" sz="4000" b="1" dirty="0" smtClean="0">
                <a:solidFill>
                  <a:schemeClr val="accent1">
                    <a:lumMod val="75000"/>
                  </a:schemeClr>
                </a:solidFill>
              </a:rPr>
              <a:t>The next stop we will travel to is the Farm State of Iowa…</a:t>
            </a:r>
            <a:endParaRPr lang="en-US" sz="4000" b="1" dirty="0">
              <a:solidFill>
                <a:schemeClr val="accent1">
                  <a:lumMod val="75000"/>
                </a:schemeClr>
              </a:solidFill>
            </a:endParaRPr>
          </a:p>
        </p:txBody>
      </p:sp>
      <p:pic>
        <p:nvPicPr>
          <p:cNvPr id="4" name="crop duster.WAV">
            <a:hlinkClick r:id="" action="ppaction://media"/>
          </p:cNvPr>
          <p:cNvPicPr>
            <a:picLocks noRot="1" noChangeAspect="1"/>
          </p:cNvPicPr>
          <p:nvPr>
            <a:audioFile r:link="rId1"/>
          </p:nvPr>
        </p:nvPicPr>
        <p:blipFill>
          <a:blip r:embed="rId4"/>
          <a:srcRect/>
          <a:stretch>
            <a:fillRect/>
          </a:stretch>
        </p:blipFill>
        <p:spPr bwMode="auto">
          <a:xfrm>
            <a:off x="8839200" y="76200"/>
            <a:ext cx="304800" cy="304800"/>
          </a:xfrm>
          <a:prstGeom prst="rect">
            <a:avLst/>
          </a:prstGeom>
          <a:noFill/>
          <a:ln w="9525">
            <a:noFill/>
            <a:miter lim="800000"/>
            <a:headEnd/>
            <a:tailEnd/>
          </a:ln>
        </p:spPr>
      </p:pic>
      <p:pic>
        <p:nvPicPr>
          <p:cNvPr id="31747" name="Picture 4"/>
          <p:cNvPicPr>
            <a:picLocks noChangeAspect="1" noChangeArrowheads="1"/>
          </p:cNvPicPr>
          <p:nvPr/>
        </p:nvPicPr>
        <p:blipFill>
          <a:blip r:embed="rId5"/>
          <a:srcRect t="5704" b="5704"/>
          <a:stretch>
            <a:fillRect/>
          </a:stretch>
        </p:blipFill>
        <p:spPr bwMode="auto">
          <a:xfrm>
            <a:off x="1143000" y="1828800"/>
            <a:ext cx="6858000" cy="438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3" fill="hold"/>
                                        <p:tgtEl>
                                          <p:spTgt spid="4"/>
                                        </p:tgtEl>
                                      </p:cBhvr>
                                    </p:cmd>
                                  </p:childTnLst>
                                </p:cTn>
                              </p:par>
                            </p:childTnLst>
                          </p:cTn>
                        </p:par>
                      </p:childTnLst>
                    </p:cTn>
                  </p:par>
                </p:childTnLst>
              </p:cTn>
              <p:nextCondLst>
                <p:cond evt="onClick" delay="0">
                  <p:tgtEl>
                    <p:spTgt spid="4"/>
                  </p:tgtEl>
                </p:cond>
              </p:nextCondLst>
            </p:seq>
            <p:audio>
              <p:cMediaNode vol="2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gionTour_Midwes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RegionTour_Midwest</Template>
  <TotalTime>4803</TotalTime>
  <Words>4764</Words>
  <Application>Microsoft Office PowerPoint</Application>
  <PresentationFormat>On-screen Show (4:3)</PresentationFormat>
  <Paragraphs>458</Paragraphs>
  <Slides>58</Slides>
  <Notes>58</Notes>
  <HiddenSlides>0</HiddenSlides>
  <MMClips>32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RegionTour_Midwest</vt:lpstr>
      <vt:lpstr>Microsoft Office Excel 97-2003 Worksheet</vt:lpstr>
      <vt:lpstr>A Crop Duster  Tour of the Midwest</vt:lpstr>
      <vt:lpstr>Midwest Region Tour</vt:lpstr>
      <vt:lpstr>Traveling by  Crop Duster</vt:lpstr>
      <vt:lpstr>Welcome to Missouri!</vt:lpstr>
      <vt:lpstr>The first stop we will travel to is St. Louis, Missouri…</vt:lpstr>
      <vt:lpstr>Stop 1: St. Louis, Missouri: Gateway to the West</vt:lpstr>
      <vt:lpstr>Stop 1: St. Louis, Missouri: Gateway to the West</vt:lpstr>
      <vt:lpstr>Welcome to Iowa!</vt:lpstr>
      <vt:lpstr>The next stop we will travel to is the Farm State of Iowa…</vt:lpstr>
      <vt:lpstr>Stop 2: The Farm  State of Iowa</vt:lpstr>
      <vt:lpstr>Stop 2: The Farm  State of Iowa</vt:lpstr>
      <vt:lpstr>Stop 2: The Farm  State of Iowa</vt:lpstr>
      <vt:lpstr>Stop 2: The Farm  State of Iowa</vt:lpstr>
      <vt:lpstr>Welcome to Kansas!</vt:lpstr>
      <vt:lpstr>The next stop we will travel to is Dodge City, Kansas…</vt:lpstr>
      <vt:lpstr>Stop 3: Dodge City, Kansas: Where the Cattle Once Roamed</vt:lpstr>
      <vt:lpstr>Stop 3: Dodge City, Kansas: Where the Cattle Once Roamed</vt:lpstr>
      <vt:lpstr>Activity: Cowboys singing “Home on the Range”</vt:lpstr>
      <vt:lpstr>Welcome to Nebraska!</vt:lpstr>
      <vt:lpstr>Nebraska…</vt:lpstr>
      <vt:lpstr>Welcome to South Dakota!</vt:lpstr>
      <vt:lpstr>The next stop we will travel to is South Dakota…</vt:lpstr>
      <vt:lpstr>Stop 4: South Dakota’s  Heroes</vt:lpstr>
      <vt:lpstr>Stop 4: South Dakota’s Heroes</vt:lpstr>
      <vt:lpstr>Stop 4: South Dakota’s  Heroes</vt:lpstr>
      <vt:lpstr>Stop 4: South Dakota’s  Heroes</vt:lpstr>
      <vt:lpstr>Welcome to North Dakota!</vt:lpstr>
      <vt:lpstr>North Dakota…</vt:lpstr>
      <vt:lpstr>Welcome to Michigan!</vt:lpstr>
      <vt:lpstr>The next stop we will travel to is Michigan’s Soo Locks…</vt:lpstr>
      <vt:lpstr>Stop 5: Michigan’s Soo Locks: Linking the Great Lakes</vt:lpstr>
      <vt:lpstr>Stop 5: Michigan’s Soo Locks: Linking the Great Lakes</vt:lpstr>
      <vt:lpstr>The next stop we will travel to is Detroit, Michigan…</vt:lpstr>
      <vt:lpstr>Stop 6: Detroit, Michigan: America’s Motor City</vt:lpstr>
      <vt:lpstr>Stop 6: Detroit </vt:lpstr>
      <vt:lpstr>Activity: Model T  Assembly Line Part A</vt:lpstr>
      <vt:lpstr>Activity: Model T  Assembly Line Part B</vt:lpstr>
      <vt:lpstr>Welcome to Ohio!</vt:lpstr>
      <vt:lpstr>Ohio…</vt:lpstr>
      <vt:lpstr>Welcome to Indiana!</vt:lpstr>
      <vt:lpstr>Indiana…</vt:lpstr>
      <vt:lpstr>Welcome to Illinois!</vt:lpstr>
      <vt:lpstr>The next stop we will travel to is O’Hare International Airport…</vt:lpstr>
      <vt:lpstr>Stop 7: O’Hare Airport: The Midwest’s Transportation Hub</vt:lpstr>
      <vt:lpstr>Stop 7: O’Hare Airport: The Midwest’s Transportation Hub</vt:lpstr>
      <vt:lpstr>Stop 7: O’Hare Airport: The Midwest’s Transportation Hub</vt:lpstr>
      <vt:lpstr>The next stop we will travel to is Chicago’s Wrigley Field…</vt:lpstr>
      <vt:lpstr>Stop 8: Chicago’s  Wrigley Field</vt:lpstr>
      <vt:lpstr>Stop 8: Chicago’s  Wrigley Field</vt:lpstr>
      <vt:lpstr>Stop 8: Chicago’s  Wrigley Field</vt:lpstr>
      <vt:lpstr>Welcome to Wisconsin!</vt:lpstr>
      <vt:lpstr>Wisconsin…</vt:lpstr>
      <vt:lpstr>Welcome to Minnesota!</vt:lpstr>
      <vt:lpstr>The last stop we will travel to is Minnesota’s Mall of America…</vt:lpstr>
      <vt:lpstr>Stop 9: Minnesota’s  Mall of America</vt:lpstr>
      <vt:lpstr>Stop 9:   MoA</vt:lpstr>
      <vt:lpstr>Stop 9:  MoA</vt:lpstr>
      <vt:lpstr>How did the Midwest get the two very different nicknames America’s Breadbasket and America’s Heartland?</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alefave</dc:creator>
  <cp:lastModifiedBy>anette</cp:lastModifiedBy>
  <cp:revision>387</cp:revision>
  <dcterms:created xsi:type="dcterms:W3CDTF">2012-01-27T15:12:31Z</dcterms:created>
  <dcterms:modified xsi:type="dcterms:W3CDTF">2013-09-24T02:28:29Z</dcterms:modified>
</cp:coreProperties>
</file>